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2" r:id="rId5"/>
    <p:sldId id="263" r:id="rId6"/>
    <p:sldId id="259" r:id="rId7"/>
    <p:sldId id="260" r:id="rId8"/>
    <p:sldId id="261" r:id="rId9"/>
    <p:sldId id="268" r:id="rId10"/>
    <p:sldId id="269" r:id="rId11"/>
    <p:sldId id="264" r:id="rId12"/>
    <p:sldId id="265" r:id="rId13"/>
    <p:sldId id="271" r:id="rId14"/>
    <p:sldId id="270" r:id="rId15"/>
    <p:sldId id="272" r:id="rId16"/>
    <p:sldId id="273" r:id="rId17"/>
    <p:sldId id="267" r:id="rId18"/>
    <p:sldId id="26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313"/>
    <p:restoredTop sz="94521"/>
  </p:normalViewPr>
  <p:slideViewPr>
    <p:cSldViewPr snapToGrid="0" snapToObjects="1">
      <p:cViewPr varScale="1">
        <p:scale>
          <a:sx n="84" d="100"/>
          <a:sy n="84" d="100"/>
        </p:scale>
        <p:origin x="200" y="6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png>
</file>

<file path=ppt/media/image10.png>
</file>

<file path=ppt/media/image11.png>
</file>

<file path=ppt/media/image12.svg>
</file>

<file path=ppt/media/image13.tiff>
</file>

<file path=ppt/media/image2.png>
</file>

<file path=ppt/media/image3.png>
</file>

<file path=ppt/media/image4.jpeg>
</file>

<file path=ppt/media/image5.png>
</file>

<file path=ppt/media/image6.jpg>
</file>

<file path=ppt/media/image7.jpeg>
</file>

<file path=ppt/media/image8.tiff>
</file>

<file path=ppt/media/image9.tiff>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CD7B1-799E-1345-8F84-D3B36CF83D2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ADCFAEA-F3F6-4C44-8208-7727FAAACC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36E26F8-DF1D-CF4B-80AB-DE49BEC89225}"/>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8B6CE252-4DF4-7E4A-9D77-2A08C9F302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A0E7B5-036E-CD43-B65D-6FAC7CBB74CC}"/>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3328237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A3BDF-0FB1-3847-B18E-2FA97757ED6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B9C6139-D6CF-D745-AFA1-2C07E0F1C73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F24EBB7-65C4-7445-B6C8-6108237FCB98}"/>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BC3F4C12-04FF-9947-BD19-92BCCCB29C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B950AB-D3D7-B147-9212-20012E3A9A9E}"/>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2590655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457BAA-7F43-9740-8CD5-85EB18B4A32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8573A72-C066-574B-A299-563774CF765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701D6C3-E8C3-CE44-ACD2-640CEFA5063F}"/>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14A66D61-7859-124F-9434-91D1A52A48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797733-F7B3-AC4B-8481-48300A20AAA7}"/>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1938914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28435-9DD8-4345-B2C3-92F7185D44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61D3D64-B889-BB40-B59E-37BF6DECE49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6D3C33F-D165-1B48-975D-EDDF56A59BDE}"/>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72CEFC0D-0DE0-9E4B-B094-526E463BCD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409D63-074E-0847-AA1A-D72FBA68B886}"/>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255016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62D89-746A-6B4E-91E9-EBC0A81F8F4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A38E868-32B7-C340-B92E-9FE26B01FD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26CC9BB-89B5-2E43-9BCC-03BB4DF1299C}"/>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A0EA3585-F798-E94A-922D-209B3A60AD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F27FF1-A33A-B442-9666-CD5E1B9068CA}"/>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856912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72387-1260-D840-AF02-5F667AB9AD9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B95AB24-6E17-7A45-943A-5CC8C369D66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6446C72-C582-FF44-AA1F-37BFE633954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DA9BCEB4-AB0D-244B-BD8A-1F790962B335}"/>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6" name="Footer Placeholder 5">
            <a:extLst>
              <a:ext uri="{FF2B5EF4-FFF2-40B4-BE49-F238E27FC236}">
                <a16:creationId xmlns:a16="http://schemas.microsoft.com/office/drawing/2014/main" id="{9163B8D2-CBDE-1744-B8A7-F14EEA48C2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377142-230A-1548-9A03-090DF521626F}"/>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49970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DFC2B-DC27-C747-9CA8-77056D16AF0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3C3F28E-7E9A-1A4F-8BB3-BAE2B036F3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1730B15-0A0C-B543-AFD0-2358F9B854E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8FC9B18-C705-B442-AAE4-5103887171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7EB10AF-4E36-224E-9AF9-3A3BE8E35E9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D466D7C-C774-EB40-8EB7-C694B392A309}"/>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8" name="Footer Placeholder 7">
            <a:extLst>
              <a:ext uri="{FF2B5EF4-FFF2-40B4-BE49-F238E27FC236}">
                <a16:creationId xmlns:a16="http://schemas.microsoft.com/office/drawing/2014/main" id="{FDEEFBC4-53AF-EB4B-A07E-C9B2489AE42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D2EB0E-F528-9F47-9909-1FC262DBF0DF}"/>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2946375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BBE56-3CF0-DF41-8E07-3935D320058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65DBE08A-5412-1641-AB33-73B443C0A656}"/>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4" name="Footer Placeholder 3">
            <a:extLst>
              <a:ext uri="{FF2B5EF4-FFF2-40B4-BE49-F238E27FC236}">
                <a16:creationId xmlns:a16="http://schemas.microsoft.com/office/drawing/2014/main" id="{41DEC958-CD52-7746-90BA-5817F5572B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7011BC8-AFA1-394A-B8D0-933C7947EEF3}"/>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891190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634395-5C0A-0746-ACBA-C899BE8A4980}"/>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3" name="Footer Placeholder 2">
            <a:extLst>
              <a:ext uri="{FF2B5EF4-FFF2-40B4-BE49-F238E27FC236}">
                <a16:creationId xmlns:a16="http://schemas.microsoft.com/office/drawing/2014/main" id="{6EAA5CAF-315B-EB42-AE65-331C52A53C0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606A81D-E7E2-1F48-BE2E-80E11E37318F}"/>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3226689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45899-9DE8-824A-8E3F-807D23338E2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D07B9DF-293E-BC4F-8A1F-E58C37BBEA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659259F-1764-CB41-A850-82623F67D9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C017EB7-C029-C343-BDA7-F880B2AEEB1E}"/>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6" name="Footer Placeholder 5">
            <a:extLst>
              <a:ext uri="{FF2B5EF4-FFF2-40B4-BE49-F238E27FC236}">
                <a16:creationId xmlns:a16="http://schemas.microsoft.com/office/drawing/2014/main" id="{629B4E7A-21B8-744F-B3E0-7468C5D421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6C046A-88AF-3647-B8CF-7668FD32E0C0}"/>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4269279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EC9BF-3BBE-804E-AA65-980345A7D90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48E268F-F097-884F-9359-3727196063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55AB664-C465-7145-AB6E-F8F22ECABD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7CCE782-25C3-E141-88BD-6403F067CB48}"/>
              </a:ext>
            </a:extLst>
          </p:cNvPr>
          <p:cNvSpPr>
            <a:spLocks noGrp="1"/>
          </p:cNvSpPr>
          <p:nvPr>
            <p:ph type="dt" sz="half" idx="10"/>
          </p:nvPr>
        </p:nvSpPr>
        <p:spPr/>
        <p:txBody>
          <a:bodyPr/>
          <a:lstStyle/>
          <a:p>
            <a:fld id="{36A312AC-27FC-AA45-A889-81092ACA954C}" type="datetimeFigureOut">
              <a:rPr lang="en-US" smtClean="0"/>
              <a:t>6/3/21</a:t>
            </a:fld>
            <a:endParaRPr lang="en-US"/>
          </a:p>
        </p:txBody>
      </p:sp>
      <p:sp>
        <p:nvSpPr>
          <p:cNvPr id="6" name="Footer Placeholder 5">
            <a:extLst>
              <a:ext uri="{FF2B5EF4-FFF2-40B4-BE49-F238E27FC236}">
                <a16:creationId xmlns:a16="http://schemas.microsoft.com/office/drawing/2014/main" id="{29AEA8C3-D72E-DB49-8986-5D6ABB59B9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B74DD5-E22C-7A46-9CA9-7445ED2A4699}"/>
              </a:ext>
            </a:extLst>
          </p:cNvPr>
          <p:cNvSpPr>
            <a:spLocks noGrp="1"/>
          </p:cNvSpPr>
          <p:nvPr>
            <p:ph type="sldNum" sz="quarter" idx="12"/>
          </p:nvPr>
        </p:nvSpPr>
        <p:spPr/>
        <p:txBody>
          <a:bodyPr/>
          <a:lstStyle/>
          <a:p>
            <a:fld id="{A94E4521-A70E-D14F-81D4-4A84F651079A}" type="slidenum">
              <a:rPr lang="en-US" smtClean="0"/>
              <a:t>‹#›</a:t>
            </a:fld>
            <a:endParaRPr lang="en-US"/>
          </a:p>
        </p:txBody>
      </p:sp>
    </p:spTree>
    <p:extLst>
      <p:ext uri="{BB962C8B-B14F-4D97-AF65-F5344CB8AC3E}">
        <p14:creationId xmlns:p14="http://schemas.microsoft.com/office/powerpoint/2010/main" val="4216857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extLst>
              <a:ext uri="{BEBA8EAE-BF5A-486C-A8C5-ECC9F3942E4B}">
                <a14:imgProps xmlns:a14="http://schemas.microsoft.com/office/drawing/2010/main">
                  <a14:imgLayer r:embed="rId14">
                    <a14:imgEffect>
                      <a14:colorTemperature colorTemp="7200"/>
                    </a14:imgEffect>
                    <a14:imgEffect>
                      <a14:saturation sat="98000"/>
                    </a14:imgEffect>
                    <a14:imgEffect>
                      <a14:brightnessContrast bright="-20000"/>
                    </a14:imgEffect>
                  </a14:imgLayer>
                </a14:imgProps>
              </a:ext>
            </a:extLst>
          </a:blip>
          <a:srcRect/>
          <a:stretch>
            <a:fillRect b="-15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B5C1E9-4CC8-BF41-9023-57D9CA482F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CDFC448-810D-AA46-B39F-801B9E645B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0C90DC4-2C1D-4643-9003-8656494475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A312AC-27FC-AA45-A889-81092ACA954C}" type="datetimeFigureOut">
              <a:rPr lang="en-US" smtClean="0"/>
              <a:t>6/3/21</a:t>
            </a:fld>
            <a:endParaRPr lang="en-US"/>
          </a:p>
        </p:txBody>
      </p:sp>
      <p:sp>
        <p:nvSpPr>
          <p:cNvPr id="5" name="Footer Placeholder 4">
            <a:extLst>
              <a:ext uri="{FF2B5EF4-FFF2-40B4-BE49-F238E27FC236}">
                <a16:creationId xmlns:a16="http://schemas.microsoft.com/office/drawing/2014/main" id="{202BA9FE-E6CA-7748-B4C0-887786A86B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D6BD474-04F1-204D-B6A5-B1A48FFCB8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4E4521-A70E-D14F-81D4-4A84F651079A}" type="slidenum">
              <a:rPr lang="en-US" smtClean="0"/>
              <a:t>‹#›</a:t>
            </a:fld>
            <a:endParaRPr lang="en-US"/>
          </a:p>
        </p:txBody>
      </p:sp>
    </p:spTree>
    <p:extLst>
      <p:ext uri="{BB962C8B-B14F-4D97-AF65-F5344CB8AC3E}">
        <p14:creationId xmlns:p14="http://schemas.microsoft.com/office/powerpoint/2010/main" val="8219371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ijariit.com/manuscripts/v3i1/V3I1-1375.pdf" TargetMode="External"/><Relationship Id="rId7" Type="http://schemas.openxmlformats.org/officeDocument/2006/relationships/hyperlink" Target="https://ieeexplore.ieee.org/abstract/document/8535867/" TargetMode="External"/><Relationship Id="rId2" Type="http://schemas.openxmlformats.org/officeDocument/2006/relationships/hyperlink" Target="http://www.ijlera.com/papers/v2-i3/part-II/31.201703127.pdf" TargetMode="External"/><Relationship Id="rId1" Type="http://schemas.openxmlformats.org/officeDocument/2006/relationships/slideLayout" Target="../slideLayouts/slideLayout2.xml"/><Relationship Id="rId6" Type="http://schemas.openxmlformats.org/officeDocument/2006/relationships/hyperlink" Target="https://www.youtube.com/watch?v=cv0yKRALZpI" TargetMode="External"/><Relationship Id="rId5" Type="http://schemas.openxmlformats.org/officeDocument/2006/relationships/hyperlink" Target="http://www.ijrar.com/upload_issue/ijrar_issue_20543710.pdf" TargetMode="External"/><Relationship Id="rId4" Type="http://schemas.openxmlformats.org/officeDocument/2006/relationships/hyperlink" Target="https://www.irjet.net/archives/V7/i3/IRJET-V7I31041.pdf"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44473D4-D700-6D41-AC01-8676664F9B35}"/>
              </a:ext>
            </a:extLst>
          </p:cNvPr>
          <p:cNvSpPr>
            <a:spLocks noGrp="1"/>
          </p:cNvSpPr>
          <p:nvPr>
            <p:ph type="subTitle" idx="1"/>
          </p:nvPr>
        </p:nvSpPr>
        <p:spPr>
          <a:xfrm>
            <a:off x="4137191" y="3429000"/>
            <a:ext cx="7726258" cy="2778262"/>
          </a:xfrm>
        </p:spPr>
        <p:txBody>
          <a:bodyPr>
            <a:noAutofit/>
          </a:bodyPr>
          <a:lstStyle/>
          <a:p>
            <a:pPr algn="l"/>
            <a:r>
              <a:rPr lang="en-US" dirty="0"/>
              <a:t>                       Submitted by:- </a:t>
            </a:r>
          </a:p>
          <a:p>
            <a:r>
              <a:rPr lang="en-US" dirty="0"/>
              <a:t>                                      </a:t>
            </a:r>
            <a:r>
              <a:rPr lang="en-US" noProof="1"/>
              <a:t>Trupti B. Deore [BE19S04F001]</a:t>
            </a:r>
          </a:p>
          <a:p>
            <a:r>
              <a:rPr lang="en-US" noProof="1"/>
              <a:t>                                              Rushikesh K. Gunjal [BE19S04F005]</a:t>
            </a:r>
          </a:p>
          <a:p>
            <a:r>
              <a:rPr lang="en-US" noProof="1"/>
              <a:t>                                       Pooja B. Thorat [BE19S04F009]</a:t>
            </a:r>
          </a:p>
        </p:txBody>
      </p:sp>
      <p:sp>
        <p:nvSpPr>
          <p:cNvPr id="4" name="Rectangle 3">
            <a:extLst>
              <a:ext uri="{FF2B5EF4-FFF2-40B4-BE49-F238E27FC236}">
                <a16:creationId xmlns:a16="http://schemas.microsoft.com/office/drawing/2014/main" id="{34FB0AD2-E308-004C-A8E1-111FDFC7178A}"/>
              </a:ext>
            </a:extLst>
          </p:cNvPr>
          <p:cNvSpPr/>
          <p:nvPr/>
        </p:nvSpPr>
        <p:spPr>
          <a:xfrm>
            <a:off x="399082" y="183819"/>
            <a:ext cx="9979952" cy="733487"/>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GB" sz="4000" b="1" cap="none" spc="0" dirty="0">
                <a:ln/>
                <a:solidFill>
                  <a:sysClr val="windowText" lastClr="000000"/>
                </a:solidFill>
                <a:effectLst/>
                <a:latin typeface="Times New Roman" panose="02020603050405020304" pitchFamily="18" charset="0"/>
                <a:cs typeface="Times New Roman" panose="02020603050405020304" pitchFamily="18" charset="0"/>
              </a:rPr>
              <a:t>     </a:t>
            </a:r>
            <a:r>
              <a:rPr lang="en-GB" sz="4000" b="1" u="sng" cap="none" spc="0" dirty="0">
                <a:ln/>
                <a:solidFill>
                  <a:sysClr val="windowText" lastClr="000000"/>
                </a:solidFill>
                <a:effectLst/>
                <a:latin typeface="Times New Roman" panose="02020603050405020304" pitchFamily="18" charset="0"/>
                <a:cs typeface="Times New Roman" panose="02020603050405020304" pitchFamily="18" charset="0"/>
              </a:rPr>
              <a:t>Smart Refrigerator system</a:t>
            </a:r>
          </a:p>
        </p:txBody>
      </p:sp>
      <p:pic>
        <p:nvPicPr>
          <p:cNvPr id="1028" name="Picture 4" descr="Smart Aurangabad Hackathon - Home">
            <a:extLst>
              <a:ext uri="{FF2B5EF4-FFF2-40B4-BE49-F238E27FC236}">
                <a16:creationId xmlns:a16="http://schemas.microsoft.com/office/drawing/2014/main" id="{D83B76E1-D97E-7A40-9794-50A3DD6634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87593" y="1086512"/>
            <a:ext cx="5461000" cy="2286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6911343-04E0-E349-B87B-6AB202BC4663}"/>
              </a:ext>
            </a:extLst>
          </p:cNvPr>
          <p:cNvSpPr txBox="1"/>
          <p:nvPr/>
        </p:nvSpPr>
        <p:spPr>
          <a:xfrm>
            <a:off x="2575560" y="5212080"/>
            <a:ext cx="184731" cy="369332"/>
          </a:xfrm>
          <a:prstGeom prst="rect">
            <a:avLst/>
          </a:prstGeom>
          <a:noFill/>
        </p:spPr>
        <p:txBody>
          <a:bodyPr wrap="none" rtlCol="0">
            <a:spAutoFit/>
          </a:bodyPr>
          <a:lstStyle/>
          <a:p>
            <a:endParaRPr lang="en-US" dirty="0"/>
          </a:p>
        </p:txBody>
      </p:sp>
      <p:pic>
        <p:nvPicPr>
          <p:cNvPr id="7" name="WhatsApp Video 2021-04-08 at 9.32.30 PM" descr="WhatsApp Video 2021-04-08 at 9.32.30 PM">
            <a:hlinkClick r:id="" action="ppaction://media"/>
            <a:extLst>
              <a:ext uri="{FF2B5EF4-FFF2-40B4-BE49-F238E27FC236}">
                <a16:creationId xmlns:a16="http://schemas.microsoft.com/office/drawing/2014/main" id="{F3CE6FCA-DC97-6D4C-B763-FE3E23EA81D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92167" y="3541718"/>
            <a:ext cx="3744851" cy="3257981"/>
          </a:xfrm>
          <a:prstGeom prst="rect">
            <a:avLst/>
          </a:prstGeom>
        </p:spPr>
      </p:pic>
    </p:spTree>
    <p:extLst>
      <p:ext uri="{BB962C8B-B14F-4D97-AF65-F5344CB8AC3E}">
        <p14:creationId xmlns:p14="http://schemas.microsoft.com/office/powerpoint/2010/main" val="1766265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9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1028"/>
                                        </p:tgtEl>
                                        <p:attrNameLst>
                                          <p:attrName>style.visibility</p:attrName>
                                        </p:attrNameLst>
                                      </p:cBhvr>
                                      <p:to>
                                        <p:strVal val="visible"/>
                                      </p:to>
                                    </p:set>
                                    <p:animEffect transition="in" filter="blinds(horizontal)">
                                      <p:cBhvr>
                                        <p:cTn id="11" dur="500"/>
                                        <p:tgtEl>
                                          <p:spTgt spid="1028"/>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blinds(horizontal)">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blinds(horizontal)">
                                      <p:cBhvr>
                                        <p:cTn id="21" dur="500"/>
                                        <p:tgtEl>
                                          <p:spTgt spid="3">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blinds(horizontal)">
                                      <p:cBhvr>
                                        <p:cTn id="26" dur="500"/>
                                        <p:tgtEl>
                                          <p:spTgt spid="3">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blinds(horizontal)">
                                      <p:cBhvr>
                                        <p:cTn id="31"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2" restart="whenNotActive" fill="hold" evtFilter="cancelBubble" nodeType="interactiveSeq">
                <p:stCondLst>
                  <p:cond evt="onClick" delay="0">
                    <p:tgtEl>
                      <p:spTgt spid="7"/>
                    </p:tgtEl>
                  </p:cond>
                </p:stCondLst>
                <p:endSync evt="end" delay="0">
                  <p:rtn val="all"/>
                </p:endSync>
                <p:childTnLst>
                  <p:par>
                    <p:cTn id="33" fill="hold">
                      <p:stCondLst>
                        <p:cond delay="0"/>
                      </p:stCondLst>
                      <p:childTnLst>
                        <p:par>
                          <p:cTn id="34" fill="hold">
                            <p:stCondLst>
                              <p:cond delay="0"/>
                            </p:stCondLst>
                            <p:childTnLst>
                              <p:par>
                                <p:cTn id="35" presetID="2" presetClass="mediacall" presetSubtype="0" fill="hold" nodeType="clickEffect">
                                  <p:stCondLst>
                                    <p:cond delay="0"/>
                                  </p:stCondLst>
                                  <p:childTnLst>
                                    <p:cmd type="call" cmd="togglePause">
                                      <p:cBhvr>
                                        <p:cTn id="36" dur="1" fill="hold"/>
                                        <p:tgtEl>
                                          <p:spTgt spid="7"/>
                                        </p:tgtEl>
                                      </p:cBhvr>
                                    </p:cmd>
                                  </p:childTnLst>
                                </p:cTn>
                              </p:par>
                            </p:childTnLst>
                          </p:cTn>
                        </p:par>
                      </p:childTnLst>
                    </p:cTn>
                  </p:par>
                </p:childTnLst>
              </p:cTn>
              <p:nextCondLst>
                <p:cond evt="onClick" delay="0">
                  <p:tgtEl>
                    <p:spTgt spid="7"/>
                  </p:tgtEl>
                </p:cond>
              </p:nextCondLst>
            </p:seq>
            <p:video>
              <p:cMediaNode vol="80000">
                <p:cTn id="37" fill="hold" display="0">
                  <p:stCondLst>
                    <p:cond delay="indefinite"/>
                  </p:stCondLst>
                </p:cTn>
                <p:tgtEl>
                  <p:spTgt spid="7"/>
                </p:tgtEl>
              </p:cMediaNode>
            </p:video>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A7AE4-6288-844E-89FF-40CAEEABF127}"/>
              </a:ext>
            </a:extLst>
          </p:cNvPr>
          <p:cNvSpPr>
            <a:spLocks noGrp="1"/>
          </p:cNvSpPr>
          <p:nvPr>
            <p:ph type="title"/>
          </p:nvPr>
        </p:nvSpPr>
        <p:spPr>
          <a:xfrm>
            <a:off x="838200" y="142505"/>
            <a:ext cx="10515600" cy="771896"/>
          </a:xfrm>
        </p:spPr>
        <p:txBody>
          <a:bodyPr>
            <a:normAutofit/>
          </a:bodyPr>
          <a:lstStyle/>
          <a:p>
            <a:pPr algn="ctr"/>
            <a:r>
              <a:rPr lang="en-US" b="1" u="sng" dirty="0">
                <a:latin typeface="Times New Roman" panose="02020603050405020304" pitchFamily="18" charset="0"/>
                <a:cs typeface="Times New Roman" panose="02020603050405020304" pitchFamily="18" charset="0"/>
              </a:rPr>
              <a:t>Flowchart</a:t>
            </a:r>
          </a:p>
        </p:txBody>
      </p:sp>
      <p:pic>
        <p:nvPicPr>
          <p:cNvPr id="6" name="Content Placeholder 5">
            <a:extLst>
              <a:ext uri="{FF2B5EF4-FFF2-40B4-BE49-F238E27FC236}">
                <a16:creationId xmlns:a16="http://schemas.microsoft.com/office/drawing/2014/main" id="{405370AE-BD55-F44D-9A49-5C80456DBD15}"/>
              </a:ext>
            </a:extLst>
          </p:cNvPr>
          <p:cNvPicPr>
            <a:picLocks noGrp="1" noChangeAspect="1"/>
          </p:cNvPicPr>
          <p:nvPr>
            <p:ph idx="1"/>
          </p:nvPr>
        </p:nvPicPr>
        <p:blipFill rotWithShape="1">
          <a:blip r:embed="rId2"/>
          <a:srcRect l="4473" t="12502" r="3994" b="20394"/>
          <a:stretch/>
        </p:blipFill>
        <p:spPr>
          <a:xfrm>
            <a:off x="1654920" y="1190501"/>
            <a:ext cx="9900761" cy="5524994"/>
          </a:xfrm>
          <a:prstGeom prst="rect">
            <a:avLst/>
          </a:prstGeom>
        </p:spPr>
      </p:pic>
    </p:spTree>
    <p:extLst>
      <p:ext uri="{BB962C8B-B14F-4D97-AF65-F5344CB8AC3E}">
        <p14:creationId xmlns:p14="http://schemas.microsoft.com/office/powerpoint/2010/main" val="506411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36EA3-B5F9-5645-B869-E7993E639FA3}"/>
              </a:ext>
            </a:extLst>
          </p:cNvPr>
          <p:cNvSpPr>
            <a:spLocks noGrp="1"/>
          </p:cNvSpPr>
          <p:nvPr>
            <p:ph type="title"/>
          </p:nvPr>
        </p:nvSpPr>
        <p:spPr>
          <a:xfrm>
            <a:off x="838200" y="118753"/>
            <a:ext cx="10515600" cy="748147"/>
          </a:xfrm>
        </p:spPr>
        <p:txBody>
          <a:bodyPr>
            <a:normAutofit/>
          </a:bodyPr>
          <a:lstStyle/>
          <a:p>
            <a:pPr algn="ctr"/>
            <a:r>
              <a:rPr lang="en-US" b="1" u="sng" dirty="0"/>
              <a:t>Specification</a:t>
            </a:r>
          </a:p>
        </p:txBody>
      </p:sp>
      <p:sp>
        <p:nvSpPr>
          <p:cNvPr id="3" name="Content Placeholder 2">
            <a:extLst>
              <a:ext uri="{FF2B5EF4-FFF2-40B4-BE49-F238E27FC236}">
                <a16:creationId xmlns:a16="http://schemas.microsoft.com/office/drawing/2014/main" id="{1710A86A-8A01-7343-8DBB-77F438C3CFCA}"/>
              </a:ext>
            </a:extLst>
          </p:cNvPr>
          <p:cNvSpPr>
            <a:spLocks noGrp="1"/>
          </p:cNvSpPr>
          <p:nvPr>
            <p:ph idx="1"/>
          </p:nvPr>
        </p:nvSpPr>
        <p:spPr>
          <a:xfrm>
            <a:off x="611578" y="1163782"/>
            <a:ext cx="11096501" cy="5575465"/>
          </a:xfrm>
        </p:spPr>
        <p:txBody>
          <a:bodyPr>
            <a:normAutofit/>
          </a:bodyPr>
          <a:lstStyle/>
          <a:p>
            <a:pPr marL="514350" indent="-514350">
              <a:buFont typeface="+mj-lt"/>
              <a:buAutoNum type="arabicPeriod"/>
            </a:pPr>
            <a:r>
              <a:rPr lang="en-US" dirty="0"/>
              <a:t>Fully interactive system with 2-3 different working can communicate through internet</a:t>
            </a:r>
          </a:p>
          <a:p>
            <a:pPr marL="514350" indent="-514350">
              <a:buFont typeface="+mj-lt"/>
              <a:buAutoNum type="arabicPeriod"/>
            </a:pPr>
            <a:r>
              <a:rPr lang="en-US" dirty="0"/>
              <a:t>A low cost affordable small size module feasible for any type of refrigerator</a:t>
            </a:r>
          </a:p>
          <a:p>
            <a:pPr marL="514350" indent="-514350">
              <a:buFont typeface="+mj-lt"/>
              <a:buAutoNum type="arabicPeriod"/>
            </a:pPr>
            <a:r>
              <a:rPr lang="en-US" dirty="0"/>
              <a:t> Various applications such as  milk level monitoring, Freshness and quantity checking, Grocery management, etc.</a:t>
            </a:r>
          </a:p>
          <a:p>
            <a:pPr marL="514350" indent="-514350">
              <a:buFont typeface="+mj-lt"/>
              <a:buAutoNum type="arabicPeriod"/>
            </a:pPr>
            <a:r>
              <a:rPr lang="en-US" dirty="0"/>
              <a:t>A full functional android app having reminder of expired products with grocery/shopping list</a:t>
            </a:r>
          </a:p>
          <a:p>
            <a:pPr marL="514350" indent="-514350">
              <a:buFont typeface="+mj-lt"/>
              <a:buAutoNum type="arabicPeriod"/>
            </a:pPr>
            <a:r>
              <a:rPr lang="en-US" dirty="0"/>
              <a:t>System has Low voltage with less power consumption works on DC so not harmful for user</a:t>
            </a:r>
          </a:p>
        </p:txBody>
      </p:sp>
    </p:spTree>
    <p:extLst>
      <p:ext uri="{BB962C8B-B14F-4D97-AF65-F5344CB8AC3E}">
        <p14:creationId xmlns:p14="http://schemas.microsoft.com/office/powerpoint/2010/main" val="3967402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55E37-92A9-024B-B72B-8493D86AAAC7}"/>
              </a:ext>
            </a:extLst>
          </p:cNvPr>
          <p:cNvSpPr>
            <a:spLocks noGrp="1"/>
          </p:cNvSpPr>
          <p:nvPr>
            <p:ph type="title"/>
          </p:nvPr>
        </p:nvSpPr>
        <p:spPr>
          <a:xfrm>
            <a:off x="838200" y="130628"/>
            <a:ext cx="10515600" cy="795647"/>
          </a:xfrm>
        </p:spPr>
        <p:txBody>
          <a:bodyPr>
            <a:normAutofit/>
          </a:bodyPr>
          <a:lstStyle/>
          <a:p>
            <a:pPr algn="ctr"/>
            <a:r>
              <a:rPr lang="en-US" b="1" u="sng" dirty="0"/>
              <a:t>Advantages</a:t>
            </a:r>
          </a:p>
        </p:txBody>
      </p:sp>
      <p:sp>
        <p:nvSpPr>
          <p:cNvPr id="3" name="Content Placeholder 2">
            <a:extLst>
              <a:ext uri="{FF2B5EF4-FFF2-40B4-BE49-F238E27FC236}">
                <a16:creationId xmlns:a16="http://schemas.microsoft.com/office/drawing/2014/main" id="{8E6F86CE-240D-9E4F-9288-998541D3C563}"/>
              </a:ext>
            </a:extLst>
          </p:cNvPr>
          <p:cNvSpPr>
            <a:spLocks noGrp="1"/>
          </p:cNvSpPr>
          <p:nvPr>
            <p:ph idx="1"/>
          </p:nvPr>
        </p:nvSpPr>
        <p:spPr>
          <a:xfrm>
            <a:off x="838200" y="1270660"/>
            <a:ext cx="10515600" cy="4906303"/>
          </a:xfrm>
        </p:spPr>
        <p:txBody>
          <a:bodyPr/>
          <a:lstStyle/>
          <a:p>
            <a:pPr marL="514350" indent="-514350">
              <a:buFont typeface="+mj-lt"/>
              <a:buAutoNum type="arabicPeriod"/>
            </a:pPr>
            <a:r>
              <a:rPr lang="en-US" dirty="0"/>
              <a:t>No need of extra efforts</a:t>
            </a:r>
          </a:p>
          <a:p>
            <a:pPr marL="514350" indent="-514350">
              <a:buFont typeface="+mj-lt"/>
              <a:buAutoNum type="arabicPeriod"/>
            </a:pPr>
            <a:r>
              <a:rPr lang="en-US" dirty="0"/>
              <a:t>It can monitor available food</a:t>
            </a:r>
          </a:p>
          <a:p>
            <a:pPr marL="514350" indent="-514350">
              <a:buFont typeface="+mj-lt"/>
              <a:buAutoNum type="arabicPeriod"/>
            </a:pPr>
            <a:r>
              <a:rPr lang="en-US" dirty="0"/>
              <a:t>Send SMS to user when food is near to finish</a:t>
            </a:r>
          </a:p>
          <a:p>
            <a:pPr marL="514350" indent="-514350">
              <a:buFont typeface="+mj-lt"/>
              <a:buAutoNum type="arabicPeriod"/>
            </a:pPr>
            <a:r>
              <a:rPr lang="en-US" dirty="0"/>
              <a:t>Gives alert of product expiration</a:t>
            </a:r>
          </a:p>
          <a:p>
            <a:pPr marL="514350" indent="-514350">
              <a:buFont typeface="+mj-lt"/>
              <a:buAutoNum type="arabicPeriod"/>
            </a:pPr>
            <a:r>
              <a:rPr lang="en-US" dirty="0"/>
              <a:t>Check quality of vegetables </a:t>
            </a:r>
          </a:p>
          <a:p>
            <a:pPr marL="514350" indent="-514350">
              <a:buFont typeface="+mj-lt"/>
              <a:buAutoNum type="arabicPeriod"/>
            </a:pPr>
            <a:r>
              <a:rPr lang="en-US" dirty="0"/>
              <a:t>Low cost</a:t>
            </a:r>
          </a:p>
          <a:p>
            <a:pPr marL="514350" indent="-514350">
              <a:buFont typeface="+mj-lt"/>
              <a:buAutoNum type="arabicPeriod"/>
            </a:pPr>
            <a:r>
              <a:rPr lang="en-US" dirty="0"/>
              <a:t>Easy to design</a:t>
            </a:r>
          </a:p>
          <a:p>
            <a:pPr marL="0" indent="0">
              <a:buNone/>
            </a:pPr>
            <a:endParaRPr lang="en-US" dirty="0"/>
          </a:p>
          <a:p>
            <a:pPr marL="0" indent="0">
              <a:buNone/>
            </a:pPr>
            <a:endParaRPr lang="en-US" dirty="0"/>
          </a:p>
        </p:txBody>
      </p:sp>
      <p:pic>
        <p:nvPicPr>
          <p:cNvPr id="5" name="WhatsApp Video 2021-04-08 at 9.33.18 PM" descr="WhatsApp Video 2021-04-08 at 9.33.18 PM">
            <a:hlinkClick r:id="" action="ppaction://media"/>
            <a:extLst>
              <a:ext uri="{FF2B5EF4-FFF2-40B4-BE49-F238E27FC236}">
                <a16:creationId xmlns:a16="http://schemas.microsoft.com/office/drawing/2014/main" id="{BB594B47-B58B-2745-855C-6FFB805920E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623958" y="2917373"/>
            <a:ext cx="4192979" cy="3809999"/>
          </a:xfrm>
          <a:prstGeom prst="rect">
            <a:avLst/>
          </a:prstGeom>
        </p:spPr>
      </p:pic>
    </p:spTree>
    <p:extLst>
      <p:ext uri="{BB962C8B-B14F-4D97-AF65-F5344CB8AC3E}">
        <p14:creationId xmlns:p14="http://schemas.microsoft.com/office/powerpoint/2010/main" val="2504280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blinds(horizontal)">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blinds(horizontal)">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blinds(horizontal)">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blinds(horizontal)">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blinds(horizontal)">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blinds(horizontal)">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blinds(horizontal)">
                                      <p:cBhvr>
                                        <p:cTn id="4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2" fill="hold" display="0">
                  <p:stCondLst>
                    <p:cond delay="indefinite"/>
                  </p:stCondLst>
                </p:cTn>
                <p:tgtEl>
                  <p:spTgt spid="5"/>
                </p:tgtEl>
              </p:cMediaNode>
            </p:video>
            <p:seq concurrent="1" nextAc="seek">
              <p:cTn id="43" restart="whenNotActive" fill="hold" evtFilter="cancelBubble" nodeType="interactiveSeq">
                <p:stCondLst>
                  <p:cond evt="onClick" delay="0">
                    <p:tgtEl>
                      <p:spTgt spid="5"/>
                    </p:tgtEl>
                  </p:cond>
                </p:stCondLst>
                <p:endSync evt="end" delay="0">
                  <p:rtn val="all"/>
                </p:endSync>
                <p:childTnLst>
                  <p:par>
                    <p:cTn id="44" fill="hold">
                      <p:stCondLst>
                        <p:cond delay="0"/>
                      </p:stCondLst>
                      <p:childTnLst>
                        <p:par>
                          <p:cTn id="45" fill="hold">
                            <p:stCondLst>
                              <p:cond delay="0"/>
                            </p:stCondLst>
                            <p:childTnLst>
                              <p:par>
                                <p:cTn id="46" presetID="2" presetClass="mediacall" presetSubtype="0" fill="hold" nodeType="clickEffect">
                                  <p:stCondLst>
                                    <p:cond delay="0"/>
                                  </p:stCondLst>
                                  <p:childTnLst>
                                    <p:cmd type="call" cmd="togglePause">
                                      <p:cBhvr>
                                        <p:cTn id="47" dur="1" fill="hold"/>
                                        <p:tgtEl>
                                          <p:spTgt spid="5"/>
                                        </p:tgtEl>
                                      </p:cBhvr>
                                    </p:cmd>
                                  </p:childTnLst>
                                </p:cTn>
                              </p:par>
                            </p:childTnLst>
                          </p:cTn>
                        </p:par>
                      </p:childTnLst>
                    </p:cTn>
                  </p:par>
                </p:childTnLst>
              </p:cTn>
              <p:nextCondLst>
                <p:cond evt="onClick" delay="0">
                  <p:tgtEl>
                    <p:spTgt spid="5"/>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1AD2C4F-800C-AD4E-9E2B-F0068F7AA9FE}"/>
              </a:ext>
            </a:extLst>
          </p:cNvPr>
          <p:cNvGraphicFramePr>
            <a:graphicFrameLocks noGrp="1"/>
          </p:cNvGraphicFramePr>
          <p:nvPr>
            <p:extLst>
              <p:ext uri="{D42A27DB-BD31-4B8C-83A1-F6EECF244321}">
                <p14:modId xmlns:p14="http://schemas.microsoft.com/office/powerpoint/2010/main" val="3349068380"/>
              </p:ext>
            </p:extLst>
          </p:nvPr>
        </p:nvGraphicFramePr>
        <p:xfrm>
          <a:off x="655912" y="1097281"/>
          <a:ext cx="11353204" cy="5324121"/>
        </p:xfrm>
        <a:graphic>
          <a:graphicData uri="http://schemas.openxmlformats.org/drawingml/2006/table">
            <a:tbl>
              <a:tblPr firstRow="1" bandRow="1">
                <a:tableStyleId>{5940675A-B579-460E-94D1-54222C63F5DA}</a:tableStyleId>
              </a:tblPr>
              <a:tblGrid>
                <a:gridCol w="1770688">
                  <a:extLst>
                    <a:ext uri="{9D8B030D-6E8A-4147-A177-3AD203B41FA5}">
                      <a16:colId xmlns:a16="http://schemas.microsoft.com/office/drawing/2014/main" val="4006511713"/>
                    </a:ext>
                  </a:extLst>
                </a:gridCol>
                <a:gridCol w="798543">
                  <a:extLst>
                    <a:ext uri="{9D8B030D-6E8A-4147-A177-3AD203B41FA5}">
                      <a16:colId xmlns:a16="http://schemas.microsoft.com/office/drawing/2014/main" val="2923509740"/>
                    </a:ext>
                  </a:extLst>
                </a:gridCol>
                <a:gridCol w="798543">
                  <a:extLst>
                    <a:ext uri="{9D8B030D-6E8A-4147-A177-3AD203B41FA5}">
                      <a16:colId xmlns:a16="http://schemas.microsoft.com/office/drawing/2014/main" val="2078251750"/>
                    </a:ext>
                  </a:extLst>
                </a:gridCol>
                <a:gridCol w="798543">
                  <a:extLst>
                    <a:ext uri="{9D8B030D-6E8A-4147-A177-3AD203B41FA5}">
                      <a16:colId xmlns:a16="http://schemas.microsoft.com/office/drawing/2014/main" val="1111392708"/>
                    </a:ext>
                  </a:extLst>
                </a:gridCol>
                <a:gridCol w="816571">
                  <a:extLst>
                    <a:ext uri="{9D8B030D-6E8A-4147-A177-3AD203B41FA5}">
                      <a16:colId xmlns:a16="http://schemas.microsoft.com/office/drawing/2014/main" val="136616022"/>
                    </a:ext>
                  </a:extLst>
                </a:gridCol>
                <a:gridCol w="780515">
                  <a:extLst>
                    <a:ext uri="{9D8B030D-6E8A-4147-A177-3AD203B41FA5}">
                      <a16:colId xmlns:a16="http://schemas.microsoft.com/office/drawing/2014/main" val="4157862267"/>
                    </a:ext>
                  </a:extLst>
                </a:gridCol>
                <a:gridCol w="798543">
                  <a:extLst>
                    <a:ext uri="{9D8B030D-6E8A-4147-A177-3AD203B41FA5}">
                      <a16:colId xmlns:a16="http://schemas.microsoft.com/office/drawing/2014/main" val="258232121"/>
                    </a:ext>
                  </a:extLst>
                </a:gridCol>
                <a:gridCol w="798543">
                  <a:extLst>
                    <a:ext uri="{9D8B030D-6E8A-4147-A177-3AD203B41FA5}">
                      <a16:colId xmlns:a16="http://schemas.microsoft.com/office/drawing/2014/main" val="1507563222"/>
                    </a:ext>
                  </a:extLst>
                </a:gridCol>
                <a:gridCol w="798543">
                  <a:extLst>
                    <a:ext uri="{9D8B030D-6E8A-4147-A177-3AD203B41FA5}">
                      <a16:colId xmlns:a16="http://schemas.microsoft.com/office/drawing/2014/main" val="3178226683"/>
                    </a:ext>
                  </a:extLst>
                </a:gridCol>
                <a:gridCol w="798543">
                  <a:extLst>
                    <a:ext uri="{9D8B030D-6E8A-4147-A177-3AD203B41FA5}">
                      <a16:colId xmlns:a16="http://schemas.microsoft.com/office/drawing/2014/main" val="1992722476"/>
                    </a:ext>
                  </a:extLst>
                </a:gridCol>
                <a:gridCol w="798543">
                  <a:extLst>
                    <a:ext uri="{9D8B030D-6E8A-4147-A177-3AD203B41FA5}">
                      <a16:colId xmlns:a16="http://schemas.microsoft.com/office/drawing/2014/main" val="807167082"/>
                    </a:ext>
                  </a:extLst>
                </a:gridCol>
                <a:gridCol w="798543">
                  <a:extLst>
                    <a:ext uri="{9D8B030D-6E8A-4147-A177-3AD203B41FA5}">
                      <a16:colId xmlns:a16="http://schemas.microsoft.com/office/drawing/2014/main" val="229597712"/>
                    </a:ext>
                  </a:extLst>
                </a:gridCol>
                <a:gridCol w="798543">
                  <a:extLst>
                    <a:ext uri="{9D8B030D-6E8A-4147-A177-3AD203B41FA5}">
                      <a16:colId xmlns:a16="http://schemas.microsoft.com/office/drawing/2014/main" val="3857132185"/>
                    </a:ext>
                  </a:extLst>
                </a:gridCol>
              </a:tblGrid>
              <a:tr h="460538">
                <a:tc rowSpan="2">
                  <a:txBody>
                    <a:bodyPr/>
                    <a:lstStyle/>
                    <a:p>
                      <a:endParaRPr lang="en-US" dirty="0"/>
                    </a:p>
                  </a:txBody>
                  <a:tcPr/>
                </a:tc>
                <a:tc gridSpan="4">
                  <a:txBody>
                    <a:bodyPr/>
                    <a:lstStyle/>
                    <a:p>
                      <a:pPr algn="ctr"/>
                      <a:r>
                        <a:rPr lang="en-US" b="1" dirty="0"/>
                        <a:t>March</a:t>
                      </a:r>
                    </a:p>
                  </a:txBody>
                  <a:tcPr anchor="ctr">
                    <a:solidFill>
                      <a:schemeClr val="accent2"/>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gridSpan="4">
                  <a:txBody>
                    <a:bodyPr/>
                    <a:lstStyle/>
                    <a:p>
                      <a:pPr algn="ctr"/>
                      <a:r>
                        <a:rPr lang="en-US" b="1" dirty="0"/>
                        <a:t>April</a:t>
                      </a:r>
                    </a:p>
                  </a:txBody>
                  <a:tcPr anchor="ctr">
                    <a:solidFill>
                      <a:schemeClr val="accent4"/>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gridSpan="4">
                  <a:txBody>
                    <a:bodyPr/>
                    <a:lstStyle/>
                    <a:p>
                      <a:pPr algn="ctr"/>
                      <a:r>
                        <a:rPr lang="en-US" b="1" dirty="0"/>
                        <a:t>May</a:t>
                      </a:r>
                    </a:p>
                  </a:txBody>
                  <a:tcPr anchor="ctr">
                    <a:solidFill>
                      <a:schemeClr val="accent6"/>
                    </a:solidFill>
                  </a:tcPr>
                </a:tc>
                <a:tc hMerge="1">
                  <a:txBody>
                    <a:bodyPr/>
                    <a:lstStyle/>
                    <a:p>
                      <a:pPr algn="ctr"/>
                      <a:endParaRPr lang="en-US" b="1" dirty="0"/>
                    </a:p>
                  </a:txBody>
                  <a:tcPr anchor="ctr">
                    <a:solidFill>
                      <a:schemeClr val="accent4"/>
                    </a:solidFill>
                  </a:tcPr>
                </a:tc>
                <a:tc hMerge="1">
                  <a:txBody>
                    <a:bodyPr/>
                    <a:lstStyle/>
                    <a:p>
                      <a:pPr algn="ctr"/>
                      <a:endParaRPr lang="en-US" b="1" dirty="0"/>
                    </a:p>
                  </a:txBody>
                  <a:tcPr anchor="ctr">
                    <a:solidFill>
                      <a:schemeClr val="accent4"/>
                    </a:solidFill>
                  </a:tcPr>
                </a:tc>
                <a:tc hMerge="1">
                  <a:txBody>
                    <a:bodyPr/>
                    <a:lstStyle/>
                    <a:p>
                      <a:pPr algn="ctr"/>
                      <a:endParaRPr lang="en-US" b="1" dirty="0"/>
                    </a:p>
                  </a:txBody>
                  <a:tcPr anchor="ctr">
                    <a:solidFill>
                      <a:schemeClr val="accent4"/>
                    </a:solidFill>
                  </a:tcPr>
                </a:tc>
                <a:extLst>
                  <a:ext uri="{0D108BD9-81ED-4DB2-BD59-A6C34878D82A}">
                    <a16:rowId xmlns:a16="http://schemas.microsoft.com/office/drawing/2014/main" val="3662925592"/>
                  </a:ext>
                </a:extLst>
              </a:tr>
              <a:tr h="538248">
                <a:tc vMerge="1">
                  <a:txBody>
                    <a:bodyPr/>
                    <a:lstStyle/>
                    <a:p>
                      <a:endParaRPr lang="en-US" dirty="0"/>
                    </a:p>
                  </a:txBody>
                  <a:tcPr/>
                </a:tc>
                <a:tc>
                  <a:txBody>
                    <a:bodyPr/>
                    <a:lstStyle/>
                    <a:p>
                      <a:pPr algn="ctr"/>
                      <a:r>
                        <a:rPr lang="en-US" sz="1200" dirty="0"/>
                        <a:t>Week 01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02</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04</a:t>
                      </a:r>
                    </a:p>
                  </a:txBody>
                  <a:tcPr anchor="ctr"/>
                </a:tc>
                <a:tc>
                  <a:txBody>
                    <a:bodyPr/>
                    <a:lstStyle/>
                    <a:p>
                      <a:pPr algn="ctr"/>
                      <a:r>
                        <a:rPr lang="en-US" sz="1200" dirty="0"/>
                        <a:t>Week 01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02</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04</a:t>
                      </a:r>
                    </a:p>
                  </a:txBody>
                  <a:tcPr anchor="ctr"/>
                </a:tc>
                <a:tc>
                  <a:txBody>
                    <a:bodyPr/>
                    <a:lstStyle/>
                    <a:p>
                      <a:pPr algn="ctr"/>
                      <a:r>
                        <a:rPr lang="en-US" sz="1200" dirty="0"/>
                        <a:t>Week 01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02</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Week 04</a:t>
                      </a:r>
                    </a:p>
                  </a:txBody>
                  <a:tcPr anchor="ctr"/>
                </a:tc>
                <a:extLst>
                  <a:ext uri="{0D108BD9-81ED-4DB2-BD59-A6C34878D82A}">
                    <a16:rowId xmlns:a16="http://schemas.microsoft.com/office/drawing/2014/main" val="4292911993"/>
                  </a:ext>
                </a:extLst>
              </a:tr>
              <a:tr h="628628">
                <a:tc>
                  <a:txBody>
                    <a:bodyPr/>
                    <a:lstStyle/>
                    <a:p>
                      <a:pPr algn="l"/>
                      <a:r>
                        <a:rPr lang="en-US" dirty="0">
                          <a:solidFill>
                            <a:schemeClr val="bg1">
                              <a:lumMod val="95000"/>
                            </a:schemeClr>
                          </a:solidFill>
                        </a:rPr>
                        <a:t>Market Research</a:t>
                      </a:r>
                    </a:p>
                  </a:txBody>
                  <a:tcPr anchor="ctr">
                    <a:solidFill>
                      <a:schemeClr val="bg2">
                        <a:lumMod val="50000"/>
                      </a:schemeClr>
                    </a:solidFill>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996955032"/>
                  </a:ext>
                </a:extLst>
              </a:tr>
              <a:tr h="528101">
                <a:tc>
                  <a:txBody>
                    <a:bodyPr/>
                    <a:lstStyle/>
                    <a:p>
                      <a:pPr algn="l"/>
                      <a:r>
                        <a:rPr lang="en-US" dirty="0">
                          <a:solidFill>
                            <a:schemeClr val="bg1">
                              <a:lumMod val="95000"/>
                            </a:schemeClr>
                          </a:solidFill>
                        </a:rPr>
                        <a:t>Specifications</a:t>
                      </a:r>
                    </a:p>
                  </a:txBody>
                  <a:tcPr anchor="ctr">
                    <a:solidFill>
                      <a:schemeClr val="bg2">
                        <a:lumMod val="50000"/>
                      </a:schemeClr>
                    </a:solidFill>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01845185"/>
                  </a:ext>
                </a:extLst>
              </a:tr>
              <a:tr h="528101">
                <a:tc>
                  <a:txBody>
                    <a:bodyPr/>
                    <a:lstStyle/>
                    <a:p>
                      <a:pPr algn="l"/>
                      <a:r>
                        <a:rPr lang="en-US" dirty="0">
                          <a:solidFill>
                            <a:schemeClr val="bg1">
                              <a:lumMod val="95000"/>
                            </a:schemeClr>
                          </a:solidFill>
                        </a:rPr>
                        <a:t>Planning</a:t>
                      </a:r>
                    </a:p>
                  </a:txBody>
                  <a:tcPr anchor="ctr">
                    <a:solidFill>
                      <a:schemeClr val="bg2">
                        <a:lumMod val="50000"/>
                      </a:schemeClr>
                    </a:solidFill>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856088299"/>
                  </a:ext>
                </a:extLst>
              </a:tr>
              <a:tr h="528101">
                <a:tc>
                  <a:txBody>
                    <a:bodyPr/>
                    <a:lstStyle/>
                    <a:p>
                      <a:pPr algn="l"/>
                      <a:r>
                        <a:rPr lang="en-US" dirty="0">
                          <a:solidFill>
                            <a:schemeClr val="bg1">
                              <a:lumMod val="95000"/>
                            </a:schemeClr>
                          </a:solidFill>
                        </a:rPr>
                        <a:t>Design/Code</a:t>
                      </a:r>
                    </a:p>
                  </a:txBody>
                  <a:tcPr anchor="ctr">
                    <a:solidFill>
                      <a:schemeClr val="bg2">
                        <a:lumMod val="50000"/>
                      </a:schemeClr>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4197497792"/>
                  </a:ext>
                </a:extLst>
              </a:tr>
              <a:tr h="528101">
                <a:tc>
                  <a:txBody>
                    <a:bodyPr/>
                    <a:lstStyle/>
                    <a:p>
                      <a:pPr algn="l"/>
                      <a:r>
                        <a:rPr lang="en-US" dirty="0">
                          <a:solidFill>
                            <a:schemeClr val="bg1">
                              <a:lumMod val="95000"/>
                            </a:schemeClr>
                          </a:solidFill>
                        </a:rPr>
                        <a:t>Development</a:t>
                      </a:r>
                    </a:p>
                  </a:txBody>
                  <a:tcPr anchor="ctr">
                    <a:solidFill>
                      <a:schemeClr val="bg2">
                        <a:lumMod val="50000"/>
                      </a:schemeClr>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4095042591"/>
                  </a:ext>
                </a:extLst>
              </a:tr>
              <a:tr h="528101">
                <a:tc>
                  <a:txBody>
                    <a:bodyPr/>
                    <a:lstStyle/>
                    <a:p>
                      <a:pPr algn="l"/>
                      <a:r>
                        <a:rPr lang="en-US" dirty="0">
                          <a:solidFill>
                            <a:schemeClr val="bg1">
                              <a:lumMod val="95000"/>
                            </a:schemeClr>
                          </a:solidFill>
                        </a:rPr>
                        <a:t>Training</a:t>
                      </a:r>
                    </a:p>
                  </a:txBody>
                  <a:tcPr anchor="ctr">
                    <a:solidFill>
                      <a:schemeClr val="bg2">
                        <a:lumMod val="50000"/>
                      </a:schemeClr>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62767603"/>
                  </a:ext>
                </a:extLst>
              </a:tr>
              <a:tr h="528101">
                <a:tc>
                  <a:txBody>
                    <a:bodyPr/>
                    <a:lstStyle/>
                    <a:p>
                      <a:pPr algn="l"/>
                      <a:r>
                        <a:rPr lang="en-US" dirty="0">
                          <a:solidFill>
                            <a:schemeClr val="bg1">
                              <a:lumMod val="95000"/>
                            </a:schemeClr>
                          </a:solidFill>
                        </a:rPr>
                        <a:t>Assessment</a:t>
                      </a:r>
                    </a:p>
                  </a:txBody>
                  <a:tcPr anchor="ctr">
                    <a:solidFill>
                      <a:schemeClr val="bg2">
                        <a:lumMod val="50000"/>
                      </a:schemeClr>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898083375"/>
                  </a:ext>
                </a:extLst>
              </a:tr>
              <a:tr h="528101">
                <a:tc>
                  <a:txBody>
                    <a:bodyPr/>
                    <a:lstStyle/>
                    <a:p>
                      <a:pPr algn="l"/>
                      <a:r>
                        <a:rPr lang="en-US" dirty="0">
                          <a:solidFill>
                            <a:schemeClr val="bg1">
                              <a:lumMod val="95000"/>
                            </a:schemeClr>
                          </a:solidFill>
                        </a:rPr>
                        <a:t>Documentation</a:t>
                      </a:r>
                    </a:p>
                  </a:txBody>
                  <a:tcPr anchor="ctr">
                    <a:solidFill>
                      <a:schemeClr val="bg2">
                        <a:lumMod val="50000"/>
                      </a:schemeClr>
                    </a:solidFill>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798553502"/>
                  </a:ext>
                </a:extLst>
              </a:tr>
            </a:tbl>
          </a:graphicData>
        </a:graphic>
      </p:graphicFrame>
      <p:sp>
        <p:nvSpPr>
          <p:cNvPr id="5" name="Pentagon 4">
            <a:extLst>
              <a:ext uri="{FF2B5EF4-FFF2-40B4-BE49-F238E27FC236}">
                <a16:creationId xmlns:a16="http://schemas.microsoft.com/office/drawing/2014/main" id="{47D94D17-9756-FA44-A918-DBCF20233421}"/>
              </a:ext>
            </a:extLst>
          </p:cNvPr>
          <p:cNvSpPr/>
          <p:nvPr/>
        </p:nvSpPr>
        <p:spPr>
          <a:xfrm>
            <a:off x="2758440" y="2225040"/>
            <a:ext cx="1112520" cy="396240"/>
          </a:xfrm>
          <a:prstGeom prst="homePlat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 march</a:t>
            </a:r>
          </a:p>
        </p:txBody>
      </p:sp>
      <p:sp>
        <p:nvSpPr>
          <p:cNvPr id="7" name="Pentagon 6">
            <a:extLst>
              <a:ext uri="{FF2B5EF4-FFF2-40B4-BE49-F238E27FC236}">
                <a16:creationId xmlns:a16="http://schemas.microsoft.com/office/drawing/2014/main" id="{F004D378-24B7-6B41-AC29-F72450051865}"/>
              </a:ext>
            </a:extLst>
          </p:cNvPr>
          <p:cNvSpPr/>
          <p:nvPr/>
        </p:nvSpPr>
        <p:spPr>
          <a:xfrm>
            <a:off x="3703320" y="2787936"/>
            <a:ext cx="1112520" cy="396240"/>
          </a:xfrm>
          <a:prstGeom prst="homePlat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rPr>
              <a:t>19 march</a:t>
            </a:r>
          </a:p>
        </p:txBody>
      </p:sp>
      <p:sp>
        <p:nvSpPr>
          <p:cNvPr id="8" name="Pentagon 7">
            <a:extLst>
              <a:ext uri="{FF2B5EF4-FFF2-40B4-BE49-F238E27FC236}">
                <a16:creationId xmlns:a16="http://schemas.microsoft.com/office/drawing/2014/main" id="{8ADADCD9-5BF7-9C4A-BDD7-BE5861394451}"/>
              </a:ext>
            </a:extLst>
          </p:cNvPr>
          <p:cNvSpPr/>
          <p:nvPr/>
        </p:nvSpPr>
        <p:spPr>
          <a:xfrm>
            <a:off x="4945282" y="3337560"/>
            <a:ext cx="1858986" cy="396240"/>
          </a:xfrm>
          <a:prstGeom prst="homePlat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31 march/ 7april</a:t>
            </a:r>
          </a:p>
        </p:txBody>
      </p:sp>
      <p:sp>
        <p:nvSpPr>
          <p:cNvPr id="9" name="Pentagon 8">
            <a:extLst>
              <a:ext uri="{FF2B5EF4-FFF2-40B4-BE49-F238E27FC236}">
                <a16:creationId xmlns:a16="http://schemas.microsoft.com/office/drawing/2014/main" id="{A38CE6E3-617B-8541-B042-B9943690306B}"/>
              </a:ext>
            </a:extLst>
          </p:cNvPr>
          <p:cNvSpPr/>
          <p:nvPr/>
        </p:nvSpPr>
        <p:spPr>
          <a:xfrm>
            <a:off x="6553346" y="3840480"/>
            <a:ext cx="1981053" cy="396240"/>
          </a:xfrm>
          <a:prstGeom prst="homePlat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17-25 </a:t>
            </a:r>
            <a:r>
              <a:rPr lang="en-US" noProof="1">
                <a:solidFill>
                  <a:sysClr val="windowText" lastClr="000000"/>
                </a:solidFill>
              </a:rPr>
              <a:t>april</a:t>
            </a:r>
          </a:p>
        </p:txBody>
      </p:sp>
      <p:sp>
        <p:nvSpPr>
          <p:cNvPr id="10" name="Pentagon 9">
            <a:extLst>
              <a:ext uri="{FF2B5EF4-FFF2-40B4-BE49-F238E27FC236}">
                <a16:creationId xmlns:a16="http://schemas.microsoft.com/office/drawing/2014/main" id="{2244F418-4367-474A-99C1-DBE0B3549F1D}"/>
              </a:ext>
            </a:extLst>
          </p:cNvPr>
          <p:cNvSpPr/>
          <p:nvPr/>
        </p:nvSpPr>
        <p:spPr>
          <a:xfrm>
            <a:off x="8185356" y="4389120"/>
            <a:ext cx="2085964" cy="396240"/>
          </a:xfrm>
          <a:prstGeom prst="homePlat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 may</a:t>
            </a:r>
          </a:p>
        </p:txBody>
      </p:sp>
      <p:sp>
        <p:nvSpPr>
          <p:cNvPr id="11" name="Pentagon 10">
            <a:extLst>
              <a:ext uri="{FF2B5EF4-FFF2-40B4-BE49-F238E27FC236}">
                <a16:creationId xmlns:a16="http://schemas.microsoft.com/office/drawing/2014/main" id="{960C97AA-6060-844F-A3AD-EE51B5D48A57}"/>
              </a:ext>
            </a:extLst>
          </p:cNvPr>
          <p:cNvSpPr/>
          <p:nvPr/>
        </p:nvSpPr>
        <p:spPr>
          <a:xfrm>
            <a:off x="9677102" y="4915390"/>
            <a:ext cx="1858986" cy="396240"/>
          </a:xfrm>
          <a:prstGeom prst="homePlat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12-18may</a:t>
            </a:r>
          </a:p>
        </p:txBody>
      </p:sp>
      <p:sp>
        <p:nvSpPr>
          <p:cNvPr id="12" name="Pentagon 11">
            <a:extLst>
              <a:ext uri="{FF2B5EF4-FFF2-40B4-BE49-F238E27FC236}">
                <a16:creationId xmlns:a16="http://schemas.microsoft.com/office/drawing/2014/main" id="{669A5830-0A2A-B746-B8A6-37EB48602E86}"/>
              </a:ext>
            </a:extLst>
          </p:cNvPr>
          <p:cNvSpPr/>
          <p:nvPr/>
        </p:nvSpPr>
        <p:spPr>
          <a:xfrm>
            <a:off x="10606595" y="5454790"/>
            <a:ext cx="1127283" cy="396240"/>
          </a:xfrm>
          <a:prstGeom prst="homePlat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 may</a:t>
            </a:r>
          </a:p>
        </p:txBody>
      </p:sp>
      <p:pic>
        <p:nvPicPr>
          <p:cNvPr id="14" name="Graphic 13" descr="Flag">
            <a:extLst>
              <a:ext uri="{FF2B5EF4-FFF2-40B4-BE49-F238E27FC236}">
                <a16:creationId xmlns:a16="http://schemas.microsoft.com/office/drawing/2014/main" id="{86B6313A-808F-0F43-8202-2884679D89F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815840" y="2803176"/>
            <a:ext cx="579120" cy="456216"/>
          </a:xfrm>
          <a:prstGeom prst="rect">
            <a:avLst/>
          </a:prstGeom>
        </p:spPr>
      </p:pic>
      <p:pic>
        <p:nvPicPr>
          <p:cNvPr id="15" name="Graphic 14" descr="Flag">
            <a:extLst>
              <a:ext uri="{FF2B5EF4-FFF2-40B4-BE49-F238E27FC236}">
                <a16:creationId xmlns:a16="http://schemas.microsoft.com/office/drawing/2014/main" id="{23AE6ED6-C44E-834F-9065-C1A96B4B345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725418" y="3855720"/>
            <a:ext cx="579120" cy="456216"/>
          </a:xfrm>
          <a:prstGeom prst="rect">
            <a:avLst/>
          </a:prstGeom>
        </p:spPr>
      </p:pic>
      <p:pic>
        <p:nvPicPr>
          <p:cNvPr id="16" name="Graphic 15" descr="Flag">
            <a:extLst>
              <a:ext uri="{FF2B5EF4-FFF2-40B4-BE49-F238E27FC236}">
                <a16:creationId xmlns:a16="http://schemas.microsoft.com/office/drawing/2014/main" id="{BF6E877B-C696-B448-AEAF-4D064A1FB7B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483042" y="4946362"/>
            <a:ext cx="579120" cy="456216"/>
          </a:xfrm>
          <a:prstGeom prst="rect">
            <a:avLst/>
          </a:prstGeom>
        </p:spPr>
      </p:pic>
      <p:sp>
        <p:nvSpPr>
          <p:cNvPr id="17" name="Pentagon 16">
            <a:extLst>
              <a:ext uri="{FF2B5EF4-FFF2-40B4-BE49-F238E27FC236}">
                <a16:creationId xmlns:a16="http://schemas.microsoft.com/office/drawing/2014/main" id="{016A746B-5AA9-2848-839E-E2DFB45531DF}"/>
              </a:ext>
            </a:extLst>
          </p:cNvPr>
          <p:cNvSpPr/>
          <p:nvPr/>
        </p:nvSpPr>
        <p:spPr>
          <a:xfrm>
            <a:off x="10881833" y="5953190"/>
            <a:ext cx="1127283" cy="396240"/>
          </a:xfrm>
          <a:prstGeom prst="homePlat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 may…</a:t>
            </a:r>
          </a:p>
        </p:txBody>
      </p:sp>
      <p:sp>
        <p:nvSpPr>
          <p:cNvPr id="18" name="Pentagon 17">
            <a:extLst>
              <a:ext uri="{FF2B5EF4-FFF2-40B4-BE49-F238E27FC236}">
                <a16:creationId xmlns:a16="http://schemas.microsoft.com/office/drawing/2014/main" id="{48C270D7-FFD5-3E42-8A20-CA75C94C6EB8}"/>
              </a:ext>
            </a:extLst>
          </p:cNvPr>
          <p:cNvSpPr/>
          <p:nvPr/>
        </p:nvSpPr>
        <p:spPr>
          <a:xfrm>
            <a:off x="1714500" y="6502810"/>
            <a:ext cx="1043940" cy="264443"/>
          </a:xfrm>
          <a:prstGeom prst="homePlat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Pooja</a:t>
            </a:r>
          </a:p>
        </p:txBody>
      </p:sp>
      <p:sp>
        <p:nvSpPr>
          <p:cNvPr id="19" name="Pentagon 18">
            <a:extLst>
              <a:ext uri="{FF2B5EF4-FFF2-40B4-BE49-F238E27FC236}">
                <a16:creationId xmlns:a16="http://schemas.microsoft.com/office/drawing/2014/main" id="{5453B49B-C383-6346-A810-E790B2E0169B}"/>
              </a:ext>
            </a:extLst>
          </p:cNvPr>
          <p:cNvSpPr/>
          <p:nvPr/>
        </p:nvSpPr>
        <p:spPr>
          <a:xfrm>
            <a:off x="3108960" y="6462858"/>
            <a:ext cx="1836322" cy="319635"/>
          </a:xfrm>
          <a:prstGeom prst="homePlat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noProof="1">
                <a:solidFill>
                  <a:schemeClr val="tx1"/>
                </a:solidFill>
              </a:rPr>
              <a:t>Rushikesh</a:t>
            </a:r>
          </a:p>
        </p:txBody>
      </p:sp>
      <p:sp>
        <p:nvSpPr>
          <p:cNvPr id="20" name="Pentagon 19">
            <a:extLst>
              <a:ext uri="{FF2B5EF4-FFF2-40B4-BE49-F238E27FC236}">
                <a16:creationId xmlns:a16="http://schemas.microsoft.com/office/drawing/2014/main" id="{59066D41-3F74-2E45-9499-0690600C2867}"/>
              </a:ext>
            </a:extLst>
          </p:cNvPr>
          <p:cNvSpPr/>
          <p:nvPr/>
        </p:nvSpPr>
        <p:spPr>
          <a:xfrm>
            <a:off x="5090160" y="6482362"/>
            <a:ext cx="1836322" cy="330612"/>
          </a:xfrm>
          <a:prstGeom prst="homePlat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noProof="1">
                <a:solidFill>
                  <a:schemeClr val="tx1"/>
                </a:solidFill>
              </a:rPr>
              <a:t>Trupti</a:t>
            </a:r>
          </a:p>
        </p:txBody>
      </p:sp>
      <p:sp>
        <p:nvSpPr>
          <p:cNvPr id="22" name="TextBox 21">
            <a:extLst>
              <a:ext uri="{FF2B5EF4-FFF2-40B4-BE49-F238E27FC236}">
                <a16:creationId xmlns:a16="http://schemas.microsoft.com/office/drawing/2014/main" id="{BFF96FD0-22E9-A248-A04D-7C2A6D1D597A}"/>
              </a:ext>
            </a:extLst>
          </p:cNvPr>
          <p:cNvSpPr txBox="1"/>
          <p:nvPr/>
        </p:nvSpPr>
        <p:spPr>
          <a:xfrm>
            <a:off x="7922759" y="436602"/>
            <a:ext cx="184731" cy="369332"/>
          </a:xfrm>
          <a:prstGeom prst="rect">
            <a:avLst/>
          </a:prstGeom>
          <a:noFill/>
        </p:spPr>
        <p:txBody>
          <a:bodyPr wrap="none" rtlCol="0">
            <a:spAutoFit/>
          </a:bodyPr>
          <a:lstStyle/>
          <a:p>
            <a:endParaRPr lang="en-US" dirty="0"/>
          </a:p>
        </p:txBody>
      </p:sp>
      <p:pic>
        <p:nvPicPr>
          <p:cNvPr id="23" name="Graphic 22" descr="Flag">
            <a:extLst>
              <a:ext uri="{FF2B5EF4-FFF2-40B4-BE49-F238E27FC236}">
                <a16:creationId xmlns:a16="http://schemas.microsoft.com/office/drawing/2014/main" id="{95FC2C0F-9DB5-D648-AB97-BBAE0D3BDA0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343639" y="6462858"/>
            <a:ext cx="579120" cy="395142"/>
          </a:xfrm>
          <a:prstGeom prst="rect">
            <a:avLst/>
          </a:prstGeom>
        </p:spPr>
      </p:pic>
      <p:sp>
        <p:nvSpPr>
          <p:cNvPr id="24" name="Title 1">
            <a:extLst>
              <a:ext uri="{FF2B5EF4-FFF2-40B4-BE49-F238E27FC236}">
                <a16:creationId xmlns:a16="http://schemas.microsoft.com/office/drawing/2014/main" id="{DD448435-AD41-DD4E-B8B2-E750E1A876D7}"/>
              </a:ext>
            </a:extLst>
          </p:cNvPr>
          <p:cNvSpPr>
            <a:spLocks noGrp="1"/>
          </p:cNvSpPr>
          <p:nvPr>
            <p:ph type="title"/>
          </p:nvPr>
        </p:nvSpPr>
        <p:spPr>
          <a:xfrm>
            <a:off x="529442" y="100334"/>
            <a:ext cx="10515600" cy="754690"/>
          </a:xfrm>
        </p:spPr>
        <p:txBody>
          <a:bodyPr>
            <a:normAutofit/>
          </a:bodyPr>
          <a:lstStyle/>
          <a:p>
            <a:pPr algn="ctr"/>
            <a:r>
              <a:rPr lang="en-US" b="1" u="sng" dirty="0"/>
              <a:t>Gantt Chart</a:t>
            </a:r>
          </a:p>
        </p:txBody>
      </p:sp>
    </p:spTree>
    <p:extLst>
      <p:ext uri="{BB962C8B-B14F-4D97-AF65-F5344CB8AC3E}">
        <p14:creationId xmlns:p14="http://schemas.microsoft.com/office/powerpoint/2010/main" val="426236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EABC5-E687-814B-8037-00696A42FAEB}"/>
              </a:ext>
            </a:extLst>
          </p:cNvPr>
          <p:cNvSpPr>
            <a:spLocks noGrp="1"/>
          </p:cNvSpPr>
          <p:nvPr>
            <p:ph type="title"/>
          </p:nvPr>
        </p:nvSpPr>
        <p:spPr>
          <a:xfrm>
            <a:off x="838200" y="1"/>
            <a:ext cx="10515600" cy="914400"/>
          </a:xfrm>
        </p:spPr>
        <p:txBody>
          <a:bodyPr>
            <a:normAutofit/>
          </a:bodyPr>
          <a:lstStyle/>
          <a:p>
            <a:pPr algn="ctr"/>
            <a:r>
              <a:rPr lang="en-US" b="1" u="sng" dirty="0">
                <a:latin typeface="Times New Roman" panose="02020603050405020304" pitchFamily="18" charset="0"/>
                <a:cs typeface="Times New Roman" panose="02020603050405020304" pitchFamily="18" charset="0"/>
              </a:rPr>
              <a:t>Cost Estimation</a:t>
            </a:r>
          </a:p>
        </p:txBody>
      </p:sp>
      <p:graphicFrame>
        <p:nvGraphicFramePr>
          <p:cNvPr id="4" name="Content Placeholder 3">
            <a:extLst>
              <a:ext uri="{FF2B5EF4-FFF2-40B4-BE49-F238E27FC236}">
                <a16:creationId xmlns:a16="http://schemas.microsoft.com/office/drawing/2014/main" id="{1EDE958C-8206-3E43-BD9B-E241AF974687}"/>
              </a:ext>
            </a:extLst>
          </p:cNvPr>
          <p:cNvGraphicFramePr>
            <a:graphicFrameLocks noGrp="1"/>
          </p:cNvGraphicFramePr>
          <p:nvPr>
            <p:ph idx="1"/>
            <p:extLst>
              <p:ext uri="{D42A27DB-BD31-4B8C-83A1-F6EECF244321}">
                <p14:modId xmlns:p14="http://schemas.microsoft.com/office/powerpoint/2010/main" val="1635305772"/>
              </p:ext>
            </p:extLst>
          </p:nvPr>
        </p:nvGraphicFramePr>
        <p:xfrm>
          <a:off x="1686296" y="1282535"/>
          <a:ext cx="9084623" cy="5390850"/>
        </p:xfrm>
        <a:graphic>
          <a:graphicData uri="http://schemas.openxmlformats.org/drawingml/2006/table">
            <a:tbl>
              <a:tblPr>
                <a:tableStyleId>{284E427A-3D55-4303-BF80-6455036E1DE7}</a:tableStyleId>
              </a:tblPr>
              <a:tblGrid>
                <a:gridCol w="5769067">
                  <a:extLst>
                    <a:ext uri="{9D8B030D-6E8A-4147-A177-3AD203B41FA5}">
                      <a16:colId xmlns:a16="http://schemas.microsoft.com/office/drawing/2014/main" val="3927737446"/>
                    </a:ext>
                  </a:extLst>
                </a:gridCol>
                <a:gridCol w="3315556">
                  <a:extLst>
                    <a:ext uri="{9D8B030D-6E8A-4147-A177-3AD203B41FA5}">
                      <a16:colId xmlns:a16="http://schemas.microsoft.com/office/drawing/2014/main" val="1803946556"/>
                    </a:ext>
                  </a:extLst>
                </a:gridCol>
              </a:tblGrid>
              <a:tr h="480411">
                <a:tc>
                  <a:txBody>
                    <a:bodyPr/>
                    <a:lstStyle/>
                    <a:p>
                      <a:pPr algn="ctr" rtl="0" fontAlgn="b"/>
                      <a:r>
                        <a:rPr lang="en-IN" b="1" dirty="0">
                          <a:effectLst/>
                          <a:latin typeface="Times New Roman" panose="02020603050405020304" pitchFamily="18" charset="0"/>
                          <a:cs typeface="Times New Roman" panose="02020603050405020304" pitchFamily="18" charset="0"/>
                        </a:rPr>
                        <a:t>Components</a:t>
                      </a:r>
                    </a:p>
                  </a:txBody>
                  <a:tcPr marL="28575" marR="28575" marT="19050" marB="19050" anchor="b"/>
                </a:tc>
                <a:tc>
                  <a:txBody>
                    <a:bodyPr/>
                    <a:lstStyle/>
                    <a:p>
                      <a:pPr algn="ctr" rtl="0" fontAlgn="b"/>
                      <a:r>
                        <a:rPr lang="en-IN" b="1" dirty="0">
                          <a:effectLst/>
                          <a:latin typeface="Times New Roman" panose="02020603050405020304" pitchFamily="18" charset="0"/>
                          <a:cs typeface="Times New Roman" panose="02020603050405020304" pitchFamily="18" charset="0"/>
                        </a:rPr>
                        <a:t>Price</a:t>
                      </a:r>
                    </a:p>
                  </a:txBody>
                  <a:tcPr marL="28575" marR="28575" marT="19050" marB="19050" anchor="b"/>
                </a:tc>
                <a:extLst>
                  <a:ext uri="{0D108BD9-81ED-4DB2-BD59-A6C34878D82A}">
                    <a16:rowId xmlns:a16="http://schemas.microsoft.com/office/drawing/2014/main" val="246757244"/>
                  </a:ext>
                </a:extLst>
              </a:tr>
              <a:tr h="480411">
                <a:tc>
                  <a:txBody>
                    <a:bodyPr/>
                    <a:lstStyle/>
                    <a:p>
                      <a:pPr algn="ctr" rtl="0" fontAlgn="b"/>
                      <a:r>
                        <a:rPr lang="en-IN" dirty="0">
                          <a:effectLst/>
                          <a:latin typeface="Times New Roman" panose="02020603050405020304" pitchFamily="18" charset="0"/>
                          <a:cs typeface="Times New Roman" panose="02020603050405020304" pitchFamily="18" charset="0"/>
                        </a:rPr>
                        <a:t>ESP 8266</a:t>
                      </a:r>
                    </a:p>
                  </a:txBody>
                  <a:tcPr marL="28575" marR="28575" marT="19050" marB="19050" anchor="b"/>
                </a:tc>
                <a:tc>
                  <a:txBody>
                    <a:bodyPr/>
                    <a:lstStyle/>
                    <a:p>
                      <a:pPr algn="ctr" rtl="0" fontAlgn="b"/>
                      <a:r>
                        <a:rPr lang="en-IN" dirty="0">
                          <a:effectLst/>
                          <a:latin typeface="Times New Roman" panose="02020603050405020304" pitchFamily="18" charset="0"/>
                          <a:cs typeface="Times New Roman" panose="02020603050405020304" pitchFamily="18" charset="0"/>
                        </a:rPr>
                        <a:t>270/-</a:t>
                      </a:r>
                    </a:p>
                  </a:txBody>
                  <a:tcPr marL="28575" marR="28575" marT="19050" marB="19050" anchor="b"/>
                </a:tc>
                <a:extLst>
                  <a:ext uri="{0D108BD9-81ED-4DB2-BD59-A6C34878D82A}">
                    <a16:rowId xmlns:a16="http://schemas.microsoft.com/office/drawing/2014/main" val="3882111422"/>
                  </a:ext>
                </a:extLst>
              </a:tr>
              <a:tr h="480411">
                <a:tc>
                  <a:txBody>
                    <a:bodyPr/>
                    <a:lstStyle/>
                    <a:p>
                      <a:pPr algn="ctr" rtl="0" fontAlgn="b"/>
                      <a:r>
                        <a:rPr lang="en-IN" dirty="0">
                          <a:effectLst/>
                          <a:latin typeface="Times New Roman" panose="02020603050405020304" pitchFamily="18" charset="0"/>
                          <a:cs typeface="Times New Roman" panose="02020603050405020304" pitchFamily="18" charset="0"/>
                        </a:rPr>
                        <a:t>ULTRASONIC SENSOR</a:t>
                      </a:r>
                    </a:p>
                  </a:txBody>
                  <a:tcPr marL="28575" marR="28575" marT="19050" marB="19050" anchor="b"/>
                </a:tc>
                <a:tc>
                  <a:txBody>
                    <a:bodyPr/>
                    <a:lstStyle/>
                    <a:p>
                      <a:pPr algn="ctr" rtl="0" fontAlgn="b"/>
                      <a:r>
                        <a:rPr lang="en-IN">
                          <a:effectLst/>
                          <a:latin typeface="Times New Roman" panose="02020603050405020304" pitchFamily="18" charset="0"/>
                          <a:cs typeface="Times New Roman" panose="02020603050405020304" pitchFamily="18" charset="0"/>
                        </a:rPr>
                        <a:t>75/-</a:t>
                      </a:r>
                    </a:p>
                  </a:txBody>
                  <a:tcPr marL="28575" marR="28575" marT="19050" marB="19050" anchor="b"/>
                </a:tc>
                <a:extLst>
                  <a:ext uri="{0D108BD9-81ED-4DB2-BD59-A6C34878D82A}">
                    <a16:rowId xmlns:a16="http://schemas.microsoft.com/office/drawing/2014/main" val="2196022360"/>
                  </a:ext>
                </a:extLst>
              </a:tr>
              <a:tr h="480411">
                <a:tc>
                  <a:txBody>
                    <a:bodyPr/>
                    <a:lstStyle/>
                    <a:p>
                      <a:pPr algn="ctr" rtl="0" fontAlgn="b"/>
                      <a:r>
                        <a:rPr lang="en-IN" dirty="0">
                          <a:effectLst/>
                          <a:latin typeface="Times New Roman" panose="02020603050405020304" pitchFamily="18" charset="0"/>
                          <a:cs typeface="Times New Roman" panose="02020603050405020304" pitchFamily="18" charset="0"/>
                        </a:rPr>
                        <a:t>LOAD CELL 6kg</a:t>
                      </a:r>
                    </a:p>
                  </a:txBody>
                  <a:tcPr marL="28575" marR="28575" marT="19050" marB="19050" anchor="b"/>
                </a:tc>
                <a:tc>
                  <a:txBody>
                    <a:bodyPr/>
                    <a:lstStyle/>
                    <a:p>
                      <a:pPr algn="ctr" rtl="0" fontAlgn="b"/>
                      <a:r>
                        <a:rPr lang="en-IN">
                          <a:effectLst/>
                          <a:latin typeface="Times New Roman" panose="02020603050405020304" pitchFamily="18" charset="0"/>
                          <a:cs typeface="Times New Roman" panose="02020603050405020304" pitchFamily="18" charset="0"/>
                        </a:rPr>
                        <a:t>425/-</a:t>
                      </a:r>
                    </a:p>
                  </a:txBody>
                  <a:tcPr marL="28575" marR="28575" marT="19050" marB="19050" anchor="b"/>
                </a:tc>
                <a:extLst>
                  <a:ext uri="{0D108BD9-81ED-4DB2-BD59-A6C34878D82A}">
                    <a16:rowId xmlns:a16="http://schemas.microsoft.com/office/drawing/2014/main" val="2555048510"/>
                  </a:ext>
                </a:extLst>
              </a:tr>
              <a:tr h="480411">
                <a:tc>
                  <a:txBody>
                    <a:bodyPr/>
                    <a:lstStyle/>
                    <a:p>
                      <a:pPr algn="ctr" rtl="0" fontAlgn="b"/>
                      <a:r>
                        <a:rPr lang="en-IN" dirty="0">
                          <a:effectLst/>
                          <a:latin typeface="Times New Roman" panose="02020603050405020304" pitchFamily="18" charset="0"/>
                          <a:cs typeface="Times New Roman" panose="02020603050405020304" pitchFamily="18" charset="0"/>
                        </a:rPr>
                        <a:t>HX711</a:t>
                      </a:r>
                    </a:p>
                  </a:txBody>
                  <a:tcPr marL="28575" marR="28575" marT="19050" marB="19050" anchor="b"/>
                </a:tc>
                <a:tc>
                  <a:txBody>
                    <a:bodyPr/>
                    <a:lstStyle/>
                    <a:p>
                      <a:pPr algn="ctr" rtl="0" fontAlgn="b"/>
                      <a:r>
                        <a:rPr lang="en-IN">
                          <a:effectLst/>
                          <a:latin typeface="Times New Roman" panose="02020603050405020304" pitchFamily="18" charset="0"/>
                          <a:cs typeface="Times New Roman" panose="02020603050405020304" pitchFamily="18" charset="0"/>
                        </a:rPr>
                        <a:t>95/-</a:t>
                      </a:r>
                    </a:p>
                  </a:txBody>
                  <a:tcPr marL="28575" marR="28575" marT="19050" marB="19050" anchor="b"/>
                </a:tc>
                <a:extLst>
                  <a:ext uri="{0D108BD9-81ED-4DB2-BD59-A6C34878D82A}">
                    <a16:rowId xmlns:a16="http://schemas.microsoft.com/office/drawing/2014/main" val="1588964837"/>
                  </a:ext>
                </a:extLst>
              </a:tr>
              <a:tr h="480411">
                <a:tc>
                  <a:txBody>
                    <a:bodyPr/>
                    <a:lstStyle/>
                    <a:p>
                      <a:pPr algn="ctr" rtl="0" fontAlgn="b"/>
                      <a:r>
                        <a:rPr lang="en-IN" dirty="0">
                          <a:effectLst/>
                          <a:latin typeface="Times New Roman" panose="02020603050405020304" pitchFamily="18" charset="0"/>
                          <a:cs typeface="Times New Roman" panose="02020603050405020304" pitchFamily="18" charset="0"/>
                        </a:rPr>
                        <a:t>LCD 16*2</a:t>
                      </a:r>
                    </a:p>
                  </a:txBody>
                  <a:tcPr marL="28575" marR="28575" marT="19050" marB="19050" anchor="b"/>
                </a:tc>
                <a:tc>
                  <a:txBody>
                    <a:bodyPr/>
                    <a:lstStyle/>
                    <a:p>
                      <a:pPr algn="ctr" rtl="0" fontAlgn="b"/>
                      <a:r>
                        <a:rPr lang="en-IN" dirty="0">
                          <a:effectLst/>
                          <a:latin typeface="Times New Roman" panose="02020603050405020304" pitchFamily="18" charset="0"/>
                          <a:cs typeface="Times New Roman" panose="02020603050405020304" pitchFamily="18" charset="0"/>
                        </a:rPr>
                        <a:t>110/-</a:t>
                      </a:r>
                    </a:p>
                  </a:txBody>
                  <a:tcPr marL="28575" marR="28575" marT="19050" marB="19050" anchor="b"/>
                </a:tc>
                <a:extLst>
                  <a:ext uri="{0D108BD9-81ED-4DB2-BD59-A6C34878D82A}">
                    <a16:rowId xmlns:a16="http://schemas.microsoft.com/office/drawing/2014/main" val="2238472635"/>
                  </a:ext>
                </a:extLst>
              </a:tr>
              <a:tr h="480411">
                <a:tc>
                  <a:txBody>
                    <a:bodyPr/>
                    <a:lstStyle/>
                    <a:p>
                      <a:pPr algn="ctr" rtl="0" fontAlgn="b"/>
                      <a:r>
                        <a:rPr lang="en-IN" dirty="0">
                          <a:effectLst/>
                          <a:latin typeface="Times New Roman" panose="02020603050405020304" pitchFamily="18" charset="0"/>
                          <a:cs typeface="Times New Roman" panose="02020603050405020304" pitchFamily="18" charset="0"/>
                        </a:rPr>
                        <a:t>BUZZER</a:t>
                      </a:r>
                    </a:p>
                  </a:txBody>
                  <a:tcPr marL="28575" marR="28575" marT="19050" marB="19050" anchor="b"/>
                </a:tc>
                <a:tc>
                  <a:txBody>
                    <a:bodyPr/>
                    <a:lstStyle/>
                    <a:p>
                      <a:pPr algn="ctr" rtl="0" fontAlgn="b"/>
                      <a:r>
                        <a:rPr lang="en-IN" dirty="0">
                          <a:effectLst/>
                          <a:latin typeface="Times New Roman" panose="02020603050405020304" pitchFamily="18" charset="0"/>
                          <a:cs typeface="Times New Roman" panose="02020603050405020304" pitchFamily="18" charset="0"/>
                        </a:rPr>
                        <a:t>35/-</a:t>
                      </a:r>
                    </a:p>
                  </a:txBody>
                  <a:tcPr marL="28575" marR="28575" marT="19050" marB="19050" anchor="b"/>
                </a:tc>
                <a:extLst>
                  <a:ext uri="{0D108BD9-81ED-4DB2-BD59-A6C34878D82A}">
                    <a16:rowId xmlns:a16="http://schemas.microsoft.com/office/drawing/2014/main" val="908003731"/>
                  </a:ext>
                </a:extLst>
              </a:tr>
              <a:tr h="480411">
                <a:tc>
                  <a:txBody>
                    <a:bodyPr/>
                    <a:lstStyle/>
                    <a:p>
                      <a:pPr algn="ctr" rtl="0" fontAlgn="b"/>
                      <a:r>
                        <a:rPr lang="en-IN">
                          <a:effectLst/>
                          <a:latin typeface="Times New Roman" panose="02020603050405020304" pitchFamily="18" charset="0"/>
                          <a:cs typeface="Times New Roman" panose="02020603050405020304" pitchFamily="18" charset="0"/>
                        </a:rPr>
                        <a:t>POWER SUPPLY 5V/1A</a:t>
                      </a:r>
                    </a:p>
                  </a:txBody>
                  <a:tcPr marL="28575" marR="28575" marT="19050" marB="19050" anchor="b"/>
                </a:tc>
                <a:tc>
                  <a:txBody>
                    <a:bodyPr/>
                    <a:lstStyle/>
                    <a:p>
                      <a:pPr algn="ctr" rtl="0" fontAlgn="b"/>
                      <a:r>
                        <a:rPr lang="en-IN" dirty="0">
                          <a:effectLst/>
                          <a:latin typeface="Times New Roman" panose="02020603050405020304" pitchFamily="18" charset="0"/>
                          <a:cs typeface="Times New Roman" panose="02020603050405020304" pitchFamily="18" charset="0"/>
                        </a:rPr>
                        <a:t>90/-</a:t>
                      </a:r>
                    </a:p>
                  </a:txBody>
                  <a:tcPr marL="28575" marR="28575" marT="19050" marB="19050" anchor="b"/>
                </a:tc>
                <a:extLst>
                  <a:ext uri="{0D108BD9-81ED-4DB2-BD59-A6C34878D82A}">
                    <a16:rowId xmlns:a16="http://schemas.microsoft.com/office/drawing/2014/main" val="2554993279"/>
                  </a:ext>
                </a:extLst>
              </a:tr>
              <a:tr h="480411">
                <a:tc>
                  <a:txBody>
                    <a:bodyPr/>
                    <a:lstStyle/>
                    <a:p>
                      <a:pPr algn="ctr" rtl="0" fontAlgn="b"/>
                      <a:r>
                        <a:rPr lang="en-IN">
                          <a:effectLst/>
                          <a:latin typeface="Times New Roman" panose="02020603050405020304" pitchFamily="18" charset="0"/>
                          <a:cs typeface="Times New Roman" panose="02020603050405020304" pitchFamily="18" charset="0"/>
                        </a:rPr>
                        <a:t>CONNECTING WIRES</a:t>
                      </a:r>
                    </a:p>
                  </a:txBody>
                  <a:tcPr marL="28575" marR="28575" marT="19050" marB="19050" anchor="b"/>
                </a:tc>
                <a:tc>
                  <a:txBody>
                    <a:bodyPr/>
                    <a:lstStyle/>
                    <a:p>
                      <a:pPr algn="ctr" rtl="0" fontAlgn="b"/>
                      <a:r>
                        <a:rPr lang="en-IN" dirty="0">
                          <a:effectLst/>
                          <a:latin typeface="Times New Roman" panose="02020603050405020304" pitchFamily="18" charset="0"/>
                          <a:cs typeface="Times New Roman" panose="02020603050405020304" pitchFamily="18" charset="0"/>
                        </a:rPr>
                        <a:t>35/-</a:t>
                      </a:r>
                    </a:p>
                  </a:txBody>
                  <a:tcPr marL="28575" marR="28575" marT="19050" marB="19050" anchor="b"/>
                </a:tc>
                <a:extLst>
                  <a:ext uri="{0D108BD9-81ED-4DB2-BD59-A6C34878D82A}">
                    <a16:rowId xmlns:a16="http://schemas.microsoft.com/office/drawing/2014/main" val="1226863899"/>
                  </a:ext>
                </a:extLst>
              </a:tr>
              <a:tr h="480411">
                <a:tc>
                  <a:txBody>
                    <a:bodyPr/>
                    <a:lstStyle/>
                    <a:p>
                      <a:pPr algn="ctr" rtl="0" fontAlgn="b"/>
                      <a:r>
                        <a:rPr lang="en-IN" sz="2000" dirty="0">
                          <a:effectLst/>
                          <a:latin typeface="Times New Roman" panose="02020603050405020304" pitchFamily="18" charset="0"/>
                          <a:cs typeface="Times New Roman" panose="02020603050405020304" pitchFamily="18" charset="0"/>
                        </a:rPr>
                        <a:t>MISCELLANEOUS</a:t>
                      </a:r>
                    </a:p>
                  </a:txBody>
                  <a:tcPr marL="28575" marR="28575" marT="19050" marB="19050" anchor="b"/>
                </a:tc>
                <a:tc>
                  <a:txBody>
                    <a:bodyPr/>
                    <a:lstStyle/>
                    <a:p>
                      <a:pPr algn="ctr" rtl="0" fontAlgn="b"/>
                      <a:r>
                        <a:rPr lang="en-IN" dirty="0">
                          <a:effectLst/>
                          <a:latin typeface="Times New Roman" panose="02020603050405020304" pitchFamily="18" charset="0"/>
                          <a:cs typeface="Times New Roman" panose="02020603050405020304" pitchFamily="18" charset="0"/>
                        </a:rPr>
                        <a:t>120/-</a:t>
                      </a:r>
                    </a:p>
                  </a:txBody>
                  <a:tcPr marL="28575" marR="28575" marT="19050" marB="19050" anchor="b"/>
                </a:tc>
                <a:extLst>
                  <a:ext uri="{0D108BD9-81ED-4DB2-BD59-A6C34878D82A}">
                    <a16:rowId xmlns:a16="http://schemas.microsoft.com/office/drawing/2014/main" val="1613345540"/>
                  </a:ext>
                </a:extLst>
              </a:tr>
              <a:tr h="480411">
                <a:tc>
                  <a:txBody>
                    <a:bodyPr/>
                    <a:lstStyle/>
                    <a:p>
                      <a:pPr algn="ctr" rtl="0" fontAlgn="t"/>
                      <a:endParaRPr lang="en-IN" b="1" dirty="0">
                        <a:effectLst/>
                        <a:latin typeface="Times New Roman" panose="02020603050405020304" pitchFamily="18" charset="0"/>
                        <a:cs typeface="Times New Roman" panose="02020603050405020304" pitchFamily="18" charset="0"/>
                      </a:endParaRPr>
                    </a:p>
                    <a:p>
                      <a:pPr algn="ctr" rtl="0" fontAlgn="t"/>
                      <a:r>
                        <a:rPr lang="en-IN" b="1" dirty="0">
                          <a:effectLst/>
                          <a:latin typeface="Times New Roman" panose="02020603050405020304" pitchFamily="18" charset="0"/>
                          <a:cs typeface="Times New Roman" panose="02020603050405020304" pitchFamily="18" charset="0"/>
                        </a:rPr>
                        <a:t>TOTAL COST</a:t>
                      </a:r>
                    </a:p>
                  </a:txBody>
                  <a:tcPr marL="28575" marR="28575" marT="19050" marB="19050"/>
                </a:tc>
                <a:tc>
                  <a:txBody>
                    <a:bodyPr/>
                    <a:lstStyle/>
                    <a:p>
                      <a:pPr algn="ctr" rtl="0" fontAlgn="b"/>
                      <a:r>
                        <a:rPr lang="en-IN" b="1" dirty="0">
                          <a:effectLst/>
                          <a:latin typeface="Times New Roman" panose="02020603050405020304" pitchFamily="18" charset="0"/>
                          <a:cs typeface="Times New Roman" panose="02020603050405020304" pitchFamily="18" charset="0"/>
                        </a:rPr>
                        <a:t>1316/-</a:t>
                      </a:r>
                    </a:p>
                  </a:txBody>
                  <a:tcPr marL="28575" marR="28575" marT="19050" marB="19050" anchor="b"/>
                </a:tc>
                <a:extLst>
                  <a:ext uri="{0D108BD9-81ED-4DB2-BD59-A6C34878D82A}">
                    <a16:rowId xmlns:a16="http://schemas.microsoft.com/office/drawing/2014/main" val="2996834207"/>
                  </a:ext>
                </a:extLst>
              </a:tr>
            </a:tbl>
          </a:graphicData>
        </a:graphic>
      </p:graphicFrame>
    </p:spTree>
    <p:extLst>
      <p:ext uri="{BB962C8B-B14F-4D97-AF65-F5344CB8AC3E}">
        <p14:creationId xmlns:p14="http://schemas.microsoft.com/office/powerpoint/2010/main" val="1964011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20916E1-6F42-6F49-8942-FC318886E161}"/>
              </a:ext>
            </a:extLst>
          </p:cNvPr>
          <p:cNvSpPr>
            <a:spLocks noGrp="1"/>
          </p:cNvSpPr>
          <p:nvPr>
            <p:ph idx="1"/>
          </p:nvPr>
        </p:nvSpPr>
        <p:spPr/>
        <p:txBody>
          <a:bodyPr/>
          <a:lstStyle/>
          <a:p>
            <a:endParaRPr lang="en-US" dirty="0"/>
          </a:p>
        </p:txBody>
      </p:sp>
      <p:sp>
        <p:nvSpPr>
          <p:cNvPr id="4" name="Title 1">
            <a:extLst>
              <a:ext uri="{FF2B5EF4-FFF2-40B4-BE49-F238E27FC236}">
                <a16:creationId xmlns:a16="http://schemas.microsoft.com/office/drawing/2014/main" id="{C5ED7C8C-4C1D-DC4D-8665-1814E45B257C}"/>
              </a:ext>
            </a:extLst>
          </p:cNvPr>
          <p:cNvSpPr>
            <a:spLocks noGrp="1"/>
          </p:cNvSpPr>
          <p:nvPr>
            <p:ph type="title"/>
          </p:nvPr>
        </p:nvSpPr>
        <p:spPr>
          <a:xfrm>
            <a:off x="289560" y="0"/>
            <a:ext cx="9966960" cy="899160"/>
          </a:xfrm>
        </p:spPr>
        <p:txBody>
          <a:bodyPr>
            <a:normAutofit/>
          </a:bodyPr>
          <a:lstStyle/>
          <a:p>
            <a:pPr algn="ctr"/>
            <a:r>
              <a:rPr lang="en-US" b="1" u="sng" dirty="0"/>
              <a:t>Reference</a:t>
            </a:r>
          </a:p>
        </p:txBody>
      </p:sp>
    </p:spTree>
    <p:extLst>
      <p:ext uri="{BB962C8B-B14F-4D97-AF65-F5344CB8AC3E}">
        <p14:creationId xmlns:p14="http://schemas.microsoft.com/office/powerpoint/2010/main" val="1949197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85368-A839-5D43-9EC6-B35372D2BF6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73329B8-62F1-A642-83F7-2E64E6B1E60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5766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472CE-7F06-6645-857E-E524DD35474F}"/>
              </a:ext>
            </a:extLst>
          </p:cNvPr>
          <p:cNvSpPr>
            <a:spLocks noGrp="1"/>
          </p:cNvSpPr>
          <p:nvPr>
            <p:ph type="title"/>
          </p:nvPr>
        </p:nvSpPr>
        <p:spPr>
          <a:xfrm>
            <a:off x="529442" y="0"/>
            <a:ext cx="10515600" cy="855024"/>
          </a:xfrm>
        </p:spPr>
        <p:txBody>
          <a:bodyPr>
            <a:normAutofit/>
          </a:bodyPr>
          <a:lstStyle/>
          <a:p>
            <a:pPr algn="ctr"/>
            <a:r>
              <a:rPr lang="en-US" b="1" u="sng" dirty="0"/>
              <a:t>Reference</a:t>
            </a:r>
          </a:p>
        </p:txBody>
      </p:sp>
      <p:sp>
        <p:nvSpPr>
          <p:cNvPr id="3" name="Content Placeholder 2">
            <a:extLst>
              <a:ext uri="{FF2B5EF4-FFF2-40B4-BE49-F238E27FC236}">
                <a16:creationId xmlns:a16="http://schemas.microsoft.com/office/drawing/2014/main" id="{2DF4A0B0-03DB-7742-9C15-5B1035CD5D4A}"/>
              </a:ext>
            </a:extLst>
          </p:cNvPr>
          <p:cNvSpPr>
            <a:spLocks noGrp="1"/>
          </p:cNvSpPr>
          <p:nvPr>
            <p:ph idx="1"/>
          </p:nvPr>
        </p:nvSpPr>
        <p:spPr>
          <a:xfrm>
            <a:off x="838200" y="1235034"/>
            <a:ext cx="10515600" cy="5622966"/>
          </a:xfrm>
        </p:spPr>
        <p:txBody>
          <a:bodyPr>
            <a:noAutofit/>
          </a:bodyPr>
          <a:lstStyle/>
          <a:p>
            <a:r>
              <a:rPr lang="en-US" sz="3200" dirty="0">
                <a:hlinkClick r:id="rId2"/>
              </a:rPr>
              <a:t>http://www.ijlera.com/papers/v2-i3/part-II/31.201703127.pdf</a:t>
            </a:r>
            <a:endParaRPr lang="en-US" sz="3200" dirty="0"/>
          </a:p>
          <a:p>
            <a:r>
              <a:rPr lang="en-US" sz="3200" dirty="0">
                <a:hlinkClick r:id="rId3"/>
              </a:rPr>
              <a:t>https://www.ijariit.com/manuscripts/v3i1/V3I1-1375.pdf</a:t>
            </a:r>
            <a:endParaRPr lang="en-US" sz="3200" dirty="0"/>
          </a:p>
          <a:p>
            <a:r>
              <a:rPr lang="en-US" sz="3200" dirty="0">
                <a:hlinkClick r:id="rId4"/>
              </a:rPr>
              <a:t>Https://www.irjet.net/archives/V7/i3/IRJET-V7I31041.pdf</a:t>
            </a:r>
            <a:endParaRPr lang="en-US" sz="3200" dirty="0"/>
          </a:p>
          <a:p>
            <a:r>
              <a:rPr lang="en-US" sz="3200" dirty="0">
                <a:hlinkClick r:id="rId5"/>
              </a:rPr>
              <a:t>http://www.ijrar.com/upload_issue/ijrar_issue_20543710.pdf</a:t>
            </a:r>
            <a:endParaRPr lang="en-US" sz="3200" dirty="0"/>
          </a:p>
          <a:p>
            <a:r>
              <a:rPr lang="en-US" sz="3200" dirty="0">
                <a:hlinkClick r:id="rId6"/>
              </a:rPr>
              <a:t>https://www.youtube.com/watch?v=cv0yKRALZpI</a:t>
            </a:r>
            <a:endParaRPr lang="en-US" sz="3200" dirty="0"/>
          </a:p>
          <a:p>
            <a:r>
              <a:rPr lang="en-US" sz="3200" dirty="0">
                <a:hlinkClick r:id="rId7"/>
              </a:rPr>
              <a:t>https://ieeexplore.ieee.org/abstract/document/8535867/</a:t>
            </a:r>
            <a:endParaRPr lang="en-US" sz="3200" dirty="0"/>
          </a:p>
        </p:txBody>
      </p:sp>
    </p:spTree>
    <p:extLst>
      <p:ext uri="{BB962C8B-B14F-4D97-AF65-F5344CB8AC3E}">
        <p14:creationId xmlns:p14="http://schemas.microsoft.com/office/powerpoint/2010/main" val="287770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5C466FF-1349-3B4C-8FED-81752A213FA4}"/>
              </a:ext>
            </a:extLst>
          </p:cNvPr>
          <p:cNvPicPr>
            <a:picLocks noChangeAspect="1"/>
          </p:cNvPicPr>
          <p:nvPr/>
        </p:nvPicPr>
        <p:blipFill>
          <a:blip r:embed="rId2"/>
          <a:stretch>
            <a:fillRect/>
          </a:stretch>
        </p:blipFill>
        <p:spPr>
          <a:xfrm>
            <a:off x="1911926" y="1223158"/>
            <a:ext cx="9452759" cy="5399796"/>
          </a:xfrm>
          <a:prstGeom prst="rect">
            <a:avLst/>
          </a:prstGeom>
        </p:spPr>
      </p:pic>
    </p:spTree>
    <p:extLst>
      <p:ext uri="{BB962C8B-B14F-4D97-AF65-F5344CB8AC3E}">
        <p14:creationId xmlns:p14="http://schemas.microsoft.com/office/powerpoint/2010/main" val="3711346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4BEF7-991D-524F-A3DE-39FD16410E52}"/>
              </a:ext>
            </a:extLst>
          </p:cNvPr>
          <p:cNvSpPr>
            <a:spLocks noGrp="1"/>
          </p:cNvSpPr>
          <p:nvPr>
            <p:ph type="title"/>
          </p:nvPr>
        </p:nvSpPr>
        <p:spPr>
          <a:xfrm>
            <a:off x="838200" y="289560"/>
            <a:ext cx="8434388" cy="710566"/>
          </a:xfrm>
        </p:spPr>
        <p:txBody>
          <a:bodyPr>
            <a:normAutofit/>
          </a:bodyPr>
          <a:lstStyle/>
          <a:p>
            <a:pPr algn="ctr"/>
            <a:r>
              <a:rPr lang="en-US" b="1" u="sng" dirty="0">
                <a:latin typeface="Times New Roman" panose="02020603050405020304" pitchFamily="18" charset="0"/>
                <a:cs typeface="Times New Roman" panose="02020603050405020304" pitchFamily="18" charset="0"/>
              </a:rPr>
              <a:t>Contents</a:t>
            </a:r>
          </a:p>
        </p:txBody>
      </p:sp>
      <p:sp>
        <p:nvSpPr>
          <p:cNvPr id="3" name="Content Placeholder 2">
            <a:extLst>
              <a:ext uri="{FF2B5EF4-FFF2-40B4-BE49-F238E27FC236}">
                <a16:creationId xmlns:a16="http://schemas.microsoft.com/office/drawing/2014/main" id="{866C82BA-974A-A54D-BECC-0D9D178A07B0}"/>
              </a:ext>
            </a:extLst>
          </p:cNvPr>
          <p:cNvSpPr>
            <a:spLocks noGrp="1"/>
          </p:cNvSpPr>
          <p:nvPr>
            <p:ph idx="1"/>
          </p:nvPr>
        </p:nvSpPr>
        <p:spPr>
          <a:xfrm>
            <a:off x="1603168" y="1199408"/>
            <a:ext cx="9750631" cy="5369032"/>
          </a:xfrm>
        </p:spPr>
        <p:txBody>
          <a:bodyPr/>
          <a:lstStyle/>
          <a:p>
            <a:r>
              <a:rPr lang="en-US" dirty="0"/>
              <a:t>Introduction</a:t>
            </a:r>
          </a:p>
          <a:p>
            <a:r>
              <a:rPr lang="en-US" dirty="0"/>
              <a:t>Literature review</a:t>
            </a:r>
          </a:p>
          <a:p>
            <a:r>
              <a:rPr lang="en-US" dirty="0"/>
              <a:t>Features of system</a:t>
            </a:r>
          </a:p>
          <a:p>
            <a:r>
              <a:rPr lang="en-US" dirty="0"/>
              <a:t>Hardware block diagram</a:t>
            </a:r>
          </a:p>
          <a:p>
            <a:r>
              <a:rPr lang="en-US" dirty="0"/>
              <a:t>Circuit diagram</a:t>
            </a:r>
          </a:p>
          <a:p>
            <a:r>
              <a:rPr lang="en-US" dirty="0"/>
              <a:t>Flowchart</a:t>
            </a:r>
          </a:p>
          <a:p>
            <a:r>
              <a:rPr lang="en-US" dirty="0"/>
              <a:t>Specification</a:t>
            </a:r>
          </a:p>
          <a:p>
            <a:r>
              <a:rPr lang="en-US" dirty="0"/>
              <a:t>Advantages</a:t>
            </a:r>
          </a:p>
          <a:p>
            <a:r>
              <a:rPr lang="en-US" dirty="0"/>
              <a:t>Cost Estimation</a:t>
            </a:r>
          </a:p>
          <a:p>
            <a:r>
              <a:rPr lang="en-US" dirty="0"/>
              <a:t>Reference</a:t>
            </a:r>
          </a:p>
          <a:p>
            <a:endParaRPr lang="en-US" dirty="0"/>
          </a:p>
        </p:txBody>
      </p:sp>
      <p:pic>
        <p:nvPicPr>
          <p:cNvPr id="5" name="Picture 4">
            <a:extLst>
              <a:ext uri="{FF2B5EF4-FFF2-40B4-BE49-F238E27FC236}">
                <a16:creationId xmlns:a16="http://schemas.microsoft.com/office/drawing/2014/main" id="{7B72E4C4-6FEF-EF46-8A0C-E20C030E7A5B}"/>
              </a:ext>
            </a:extLst>
          </p:cNvPr>
          <p:cNvPicPr>
            <a:picLocks noChangeAspect="1"/>
          </p:cNvPicPr>
          <p:nvPr/>
        </p:nvPicPr>
        <p:blipFill>
          <a:blip r:embed="rId2">
            <a:clrChange>
              <a:clrFrom>
                <a:srgbClr val="59B2C2"/>
              </a:clrFrom>
              <a:clrTo>
                <a:srgbClr val="59B2C2">
                  <a:alpha val="0"/>
                </a:srgbClr>
              </a:clrTo>
            </a:clrChange>
          </a:blip>
          <a:stretch>
            <a:fillRect/>
          </a:stretch>
        </p:blipFill>
        <p:spPr>
          <a:xfrm>
            <a:off x="6412675" y="1947553"/>
            <a:ext cx="5082639" cy="4428692"/>
          </a:xfrm>
          <a:prstGeom prst="rect">
            <a:avLst/>
          </a:prstGeom>
        </p:spPr>
      </p:pic>
    </p:spTree>
    <p:extLst>
      <p:ext uri="{BB962C8B-B14F-4D97-AF65-F5344CB8AC3E}">
        <p14:creationId xmlns:p14="http://schemas.microsoft.com/office/powerpoint/2010/main" val="2062074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linds(horizontal)">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blinds(horizontal)">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blinds(horizontal)">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blinds(horizontal)">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670E6-9EB7-B148-BC1F-0FC92A14B391}"/>
              </a:ext>
            </a:extLst>
          </p:cNvPr>
          <p:cNvSpPr>
            <a:spLocks noGrp="1"/>
          </p:cNvSpPr>
          <p:nvPr>
            <p:ph type="title"/>
          </p:nvPr>
        </p:nvSpPr>
        <p:spPr>
          <a:xfrm>
            <a:off x="426720" y="121921"/>
            <a:ext cx="10515600" cy="762000"/>
          </a:xfrm>
        </p:spPr>
        <p:txBody>
          <a:bodyPr>
            <a:normAutofit/>
          </a:bodyPr>
          <a:lstStyle/>
          <a:p>
            <a:pPr algn="ctr"/>
            <a:r>
              <a:rPr lang="en-US" b="1" u="sng"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8EDB3289-A225-7C46-A58A-4CB42BAD1AFA}"/>
              </a:ext>
            </a:extLst>
          </p:cNvPr>
          <p:cNvSpPr>
            <a:spLocks noGrp="1"/>
          </p:cNvSpPr>
          <p:nvPr>
            <p:ph idx="1"/>
          </p:nvPr>
        </p:nvSpPr>
        <p:spPr>
          <a:xfrm>
            <a:off x="838200" y="1459873"/>
            <a:ext cx="10515600" cy="4835843"/>
          </a:xfrm>
        </p:spPr>
        <p:txBody>
          <a:bodyPr>
            <a:normAutofit/>
          </a:bodyPr>
          <a:lstStyle/>
          <a:p>
            <a:r>
              <a:rPr lang="en-IN" sz="2200" dirty="0"/>
              <a:t>In this modern human being is used to deal with technology or we can say it as IOT. </a:t>
            </a:r>
          </a:p>
          <a:p>
            <a:r>
              <a:rPr lang="en-IN" sz="2200" dirty="0"/>
              <a:t>The IOT revolves around an increased trend of machine-to-machine communication. Its core philosophy is built on cloud computing and networks of sensors gathering data. </a:t>
            </a:r>
          </a:p>
          <a:p>
            <a:r>
              <a:rPr lang="en-IN" sz="2200" dirty="0"/>
              <a:t>Recently, smart kitchen always comes to mind whenever we talk about the IOT or also known as Cloud of Things. The reason is the kitchen is the largest producer of waste and second largest user of energy in the home. As we look around ourselves technology, like cell phones, kitchen, appliances and many more. Here we think about smart refrigerator, because people are very busy in day to day life style</a:t>
            </a:r>
          </a:p>
          <a:p>
            <a:r>
              <a:rPr lang="en-IN" sz="2200" dirty="0"/>
              <a:t> Refrigerator is the most frequently used domiciliary/kitchen electrical appliance all over the world for food storage.</a:t>
            </a:r>
          </a:p>
          <a:p>
            <a:r>
              <a:rPr lang="en-IN" sz="2200" dirty="0"/>
              <a:t>Principally this appliance is used for various tenacities like storing vegetables, fruits etc. Smart refrigeration module is designed to convert any existing normal refrigerator into a smart and low cost machine using sensors. Smart refrigerator compares the status of the food for e.g. weight, quantity , quality etc. and also informs user.</a:t>
            </a:r>
          </a:p>
          <a:p>
            <a:endParaRPr lang="en-IN" sz="2200" dirty="0"/>
          </a:p>
          <a:p>
            <a:endParaRPr lang="en-US" dirty="0"/>
          </a:p>
        </p:txBody>
      </p:sp>
    </p:spTree>
    <p:extLst>
      <p:ext uri="{BB962C8B-B14F-4D97-AF65-F5344CB8AC3E}">
        <p14:creationId xmlns:p14="http://schemas.microsoft.com/office/powerpoint/2010/main" val="3423178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63773-93C1-904C-B87D-FF2E4CBC86D3}"/>
              </a:ext>
            </a:extLst>
          </p:cNvPr>
          <p:cNvSpPr>
            <a:spLocks noGrp="1"/>
          </p:cNvSpPr>
          <p:nvPr>
            <p:ph type="title"/>
          </p:nvPr>
        </p:nvSpPr>
        <p:spPr>
          <a:xfrm>
            <a:off x="838200" y="118753"/>
            <a:ext cx="10515600" cy="748147"/>
          </a:xfrm>
        </p:spPr>
        <p:txBody>
          <a:bodyPr>
            <a:normAutofit/>
          </a:bodyPr>
          <a:lstStyle/>
          <a:p>
            <a:pPr algn="ctr"/>
            <a:r>
              <a:rPr lang="en-US" b="1" u="sng" dirty="0"/>
              <a:t>Literature review</a:t>
            </a:r>
          </a:p>
        </p:txBody>
      </p:sp>
      <p:sp>
        <p:nvSpPr>
          <p:cNvPr id="3" name="Content Placeholder 2">
            <a:extLst>
              <a:ext uri="{FF2B5EF4-FFF2-40B4-BE49-F238E27FC236}">
                <a16:creationId xmlns:a16="http://schemas.microsoft.com/office/drawing/2014/main" id="{2C5B92F8-1E67-6B42-9324-38700F2BDA9D}"/>
              </a:ext>
            </a:extLst>
          </p:cNvPr>
          <p:cNvSpPr>
            <a:spLocks noGrp="1"/>
          </p:cNvSpPr>
          <p:nvPr>
            <p:ph idx="1"/>
          </p:nvPr>
        </p:nvSpPr>
        <p:spPr>
          <a:xfrm>
            <a:off x="838200" y="1128156"/>
            <a:ext cx="10515600" cy="5379521"/>
          </a:xfrm>
        </p:spPr>
        <p:txBody>
          <a:bodyPr>
            <a:normAutofit lnSpcReduction="10000"/>
          </a:bodyPr>
          <a:lstStyle/>
          <a:p>
            <a:pPr marL="514350" indent="-514350">
              <a:buFont typeface="+mj-lt"/>
              <a:buAutoNum type="arabicPeriod"/>
            </a:pPr>
            <a:r>
              <a:rPr lang="en-US" dirty="0"/>
              <a:t>Nikhil </a:t>
            </a:r>
            <a:r>
              <a:rPr lang="en-US" dirty="0" err="1"/>
              <a:t>Kakade</a:t>
            </a:r>
            <a:r>
              <a:rPr lang="en-US" dirty="0"/>
              <a:t>, Prof. (Dr.) S. D. </a:t>
            </a:r>
            <a:r>
              <a:rPr lang="en-US" dirty="0" err="1"/>
              <a:t>Lokhande,has</a:t>
            </a:r>
            <a:r>
              <a:rPr lang="en-US" dirty="0"/>
              <a:t> proposed a system,” IoT based Intelligent home using Smart Devices” that sense the daily needs of particular items in the refrigerator and automatically places an order to the grocery shop.</a:t>
            </a:r>
          </a:p>
          <a:p>
            <a:pPr marL="514350" indent="-514350">
              <a:buFont typeface="+mj-lt"/>
              <a:buAutoNum type="arabicPeriod"/>
            </a:pPr>
            <a:r>
              <a:rPr lang="en-US" dirty="0"/>
              <a:t>Deepti Singh, Preet Jain , has proposed the system “Smart Refrigerator” which can sense the weight of the food items placed in the refrigerator and sends a notification to the user’s mobile through an application when the weight falls below the threshold value.</a:t>
            </a:r>
          </a:p>
          <a:p>
            <a:pPr marL="514350" indent="-514350">
              <a:buFont typeface="+mj-lt"/>
              <a:buAutoNum type="arabicPeriod"/>
            </a:pPr>
            <a:r>
              <a:rPr lang="en-US" dirty="0"/>
              <a:t>Poonam B. Patil, </a:t>
            </a:r>
            <a:r>
              <a:rPr lang="en-US" dirty="0" err="1"/>
              <a:t>Roopali</a:t>
            </a:r>
            <a:r>
              <a:rPr lang="en-US" dirty="0"/>
              <a:t> R. Patil, Swati V. Patil has proposed a system “Home Automation System using Android and Arduino Board” which implements the methodology of using mobile application to control the home appliances remotely. It uses GSM modem to transmit the data to mobile.</a:t>
            </a:r>
          </a:p>
          <a:p>
            <a:pPr marL="0" indent="0">
              <a:buNone/>
            </a:pPr>
            <a:endParaRPr lang="en-US" dirty="0"/>
          </a:p>
        </p:txBody>
      </p:sp>
    </p:spTree>
    <p:extLst>
      <p:ext uri="{BB962C8B-B14F-4D97-AF65-F5344CB8AC3E}">
        <p14:creationId xmlns:p14="http://schemas.microsoft.com/office/powerpoint/2010/main" val="1278094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D230F-8693-5442-BCA3-A5CBAFA001F7}"/>
              </a:ext>
            </a:extLst>
          </p:cNvPr>
          <p:cNvSpPr>
            <a:spLocks noGrp="1"/>
          </p:cNvSpPr>
          <p:nvPr>
            <p:ph type="title"/>
          </p:nvPr>
        </p:nvSpPr>
        <p:spPr>
          <a:xfrm>
            <a:off x="838200" y="142504"/>
            <a:ext cx="10515600" cy="712519"/>
          </a:xfrm>
        </p:spPr>
        <p:txBody>
          <a:bodyPr>
            <a:normAutofit/>
          </a:bodyPr>
          <a:lstStyle/>
          <a:p>
            <a:pPr algn="ctr"/>
            <a:r>
              <a:rPr lang="en-US" b="1" u="sng" dirty="0"/>
              <a:t>Literature review</a:t>
            </a:r>
            <a:endParaRPr lang="en-US" dirty="0"/>
          </a:p>
        </p:txBody>
      </p:sp>
      <p:sp>
        <p:nvSpPr>
          <p:cNvPr id="3" name="Content Placeholder 2">
            <a:extLst>
              <a:ext uri="{FF2B5EF4-FFF2-40B4-BE49-F238E27FC236}">
                <a16:creationId xmlns:a16="http://schemas.microsoft.com/office/drawing/2014/main" id="{E0F290B4-FD2A-5E49-9922-C3F36A32E838}"/>
              </a:ext>
            </a:extLst>
          </p:cNvPr>
          <p:cNvSpPr>
            <a:spLocks noGrp="1"/>
          </p:cNvSpPr>
          <p:nvPr>
            <p:ph idx="1"/>
          </p:nvPr>
        </p:nvSpPr>
        <p:spPr>
          <a:xfrm>
            <a:off x="838200" y="1128156"/>
            <a:ext cx="10515600" cy="5048807"/>
          </a:xfrm>
        </p:spPr>
        <p:txBody>
          <a:bodyPr>
            <a:normAutofit/>
          </a:bodyPr>
          <a:lstStyle/>
          <a:p>
            <a:pPr marL="0" indent="0">
              <a:buNone/>
            </a:pPr>
            <a:r>
              <a:rPr lang="en-US" dirty="0"/>
              <a:t>4. Mukesh P et al, has proposed a system,” Smart Refrigerator using IoT” In which they provided the communication with outsiders. </a:t>
            </a:r>
          </a:p>
          <a:p>
            <a:pPr marL="0" indent="0">
              <a:buNone/>
            </a:pPr>
            <a:r>
              <a:rPr lang="en-US" dirty="0"/>
              <a:t>5.Hasin-Han Wu, has proposed a system, “Low-Cost Smart Refrigerator”, it describes the overall design of a low-cost Smart Refrigerator built with Raspberry Pi. Next, it has two sensors controlling each camera, which are hooked up to the Raspberry Pi board.</a:t>
            </a:r>
          </a:p>
          <a:p>
            <a:pPr marL="0" indent="0">
              <a:buNone/>
            </a:pPr>
            <a:r>
              <a:rPr lang="en-US" dirty="0"/>
              <a:t>6.Ramesh, J. Lingaiah has proposed the system,” Raspberry Pi Based Interactive Home Automation System through E-Mail”. This system uses Email rather than Bluetooth to send notification to user as it is not efficient. It also uses LEDs to indicate switching action.</a:t>
            </a:r>
          </a:p>
        </p:txBody>
      </p:sp>
    </p:spTree>
    <p:extLst>
      <p:ext uri="{BB962C8B-B14F-4D97-AF65-F5344CB8AC3E}">
        <p14:creationId xmlns:p14="http://schemas.microsoft.com/office/powerpoint/2010/main" val="31566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6A14F-CA69-0440-A9E9-5E22E4E09780}"/>
              </a:ext>
            </a:extLst>
          </p:cNvPr>
          <p:cNvSpPr>
            <a:spLocks noGrp="1"/>
          </p:cNvSpPr>
          <p:nvPr>
            <p:ph type="title"/>
          </p:nvPr>
        </p:nvSpPr>
        <p:spPr>
          <a:xfrm>
            <a:off x="196933" y="305750"/>
            <a:ext cx="10515600" cy="525524"/>
          </a:xfrm>
        </p:spPr>
        <p:txBody>
          <a:bodyPr>
            <a:normAutofit fontScale="90000"/>
          </a:bodyPr>
          <a:lstStyle/>
          <a:p>
            <a:pPr algn="ctr"/>
            <a:r>
              <a:rPr lang="en-US" b="1" u="sng" dirty="0"/>
              <a:t>Features of system</a:t>
            </a:r>
          </a:p>
        </p:txBody>
      </p:sp>
      <p:sp>
        <p:nvSpPr>
          <p:cNvPr id="3" name="Content Placeholder 2">
            <a:extLst>
              <a:ext uri="{FF2B5EF4-FFF2-40B4-BE49-F238E27FC236}">
                <a16:creationId xmlns:a16="http://schemas.microsoft.com/office/drawing/2014/main" id="{8FAFC8BF-A068-FA41-8218-1555732D8470}"/>
              </a:ext>
            </a:extLst>
          </p:cNvPr>
          <p:cNvSpPr>
            <a:spLocks noGrp="1"/>
          </p:cNvSpPr>
          <p:nvPr>
            <p:ph idx="1"/>
          </p:nvPr>
        </p:nvSpPr>
        <p:spPr>
          <a:xfrm>
            <a:off x="838199" y="1128156"/>
            <a:ext cx="11108377" cy="5424094"/>
          </a:xfrm>
        </p:spPr>
        <p:txBody>
          <a:bodyPr/>
          <a:lstStyle/>
          <a:p>
            <a:pPr marL="514350" indent="-514350">
              <a:buFont typeface="+mj-lt"/>
              <a:buAutoNum type="arabicPeriod"/>
            </a:pPr>
            <a:r>
              <a:rPr lang="en-IN" dirty="0"/>
              <a:t>Remotely notify the user and control the functions inside the </a:t>
            </a:r>
            <a:r>
              <a:rPr lang="en-IN" b="1" dirty="0"/>
              <a:t>refrigerator</a:t>
            </a:r>
            <a:r>
              <a:rPr lang="en-IN" dirty="0"/>
              <a:t>.</a:t>
            </a:r>
          </a:p>
          <a:p>
            <a:pPr marL="514350" indent="-514350">
              <a:buFont typeface="+mj-lt"/>
              <a:buAutoNum type="arabicPeriod"/>
            </a:pPr>
            <a:r>
              <a:rPr lang="en-IN" dirty="0"/>
              <a:t>Set expiration dates and receive notifications to use food while it's fresh.</a:t>
            </a:r>
          </a:p>
          <a:p>
            <a:pPr marL="514350" indent="-514350">
              <a:buFont typeface="+mj-lt"/>
              <a:buAutoNum type="arabicPeriod"/>
            </a:pPr>
            <a:r>
              <a:rPr lang="en-IN" dirty="0"/>
              <a:t>Send alert SMS when the Ingredient are near to finish.</a:t>
            </a:r>
          </a:p>
          <a:p>
            <a:pPr marL="514350" indent="-514350">
              <a:buFont typeface="+mj-lt"/>
              <a:buAutoNum type="arabicPeriod"/>
            </a:pPr>
            <a:r>
              <a:rPr lang="en-IN" dirty="0"/>
              <a:t>Give alarm </a:t>
            </a:r>
          </a:p>
          <a:p>
            <a:pPr marL="514350" indent="-514350">
              <a:buFont typeface="+mj-lt"/>
              <a:buAutoNum type="arabicPeriod"/>
            </a:pPr>
            <a:r>
              <a:rPr lang="en-IN" dirty="0"/>
              <a:t>You can send and received SMS from anywhere </a:t>
            </a:r>
          </a:p>
          <a:p>
            <a:pPr marL="514350" indent="-514350">
              <a:buFont typeface="+mj-lt"/>
              <a:buAutoNum type="arabicPeriod"/>
            </a:pPr>
            <a:r>
              <a:rPr lang="en-US" dirty="0"/>
              <a:t>Low cost</a:t>
            </a:r>
          </a:p>
          <a:p>
            <a:pPr marL="514350" indent="-514350">
              <a:buFont typeface="+mj-lt"/>
              <a:buAutoNum type="arabicPeriod"/>
            </a:pPr>
            <a:r>
              <a:rPr lang="en-US" dirty="0"/>
              <a:t>Internet connectivity </a:t>
            </a:r>
          </a:p>
          <a:p>
            <a:pPr marL="514350" indent="-514350">
              <a:buFont typeface="+mj-lt"/>
              <a:buAutoNum type="arabicPeriod"/>
            </a:pPr>
            <a:r>
              <a:rPr lang="en-US" dirty="0"/>
              <a:t>Requires 5v DC</a:t>
            </a:r>
          </a:p>
          <a:p>
            <a:endParaRPr lang="en-US" dirty="0"/>
          </a:p>
        </p:txBody>
      </p:sp>
      <p:pic>
        <p:nvPicPr>
          <p:cNvPr id="4" name="WhatsApp Video 2021-04-08 at 9.30.57 PM" descr="WhatsApp Video 2021-04-08 at 9.30.57 PM">
            <a:hlinkClick r:id="" action="ppaction://media"/>
            <a:extLst>
              <a:ext uri="{FF2B5EF4-FFF2-40B4-BE49-F238E27FC236}">
                <a16:creationId xmlns:a16="http://schemas.microsoft.com/office/drawing/2014/main" id="{77793090-17AB-B04F-BDE8-203E05BB069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941357" y="3707450"/>
            <a:ext cx="2844800" cy="2844800"/>
          </a:xfrm>
          <a:prstGeom prst="rect">
            <a:avLst/>
          </a:prstGeom>
        </p:spPr>
      </p:pic>
    </p:spTree>
    <p:extLst>
      <p:ext uri="{BB962C8B-B14F-4D97-AF65-F5344CB8AC3E}">
        <p14:creationId xmlns:p14="http://schemas.microsoft.com/office/powerpoint/2010/main" val="769711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64"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blinds(horizontal)">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blinds(horizontal)">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blinds(horizontal)">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blinds(horizontal)">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blinds(horizontal)">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blinds(horizontal)">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blinds(horizontal)">
                                      <p:cBhvr>
                                        <p:cTn id="41" dur="500"/>
                                        <p:tgtEl>
                                          <p:spTgt spid="3">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10" fill="hold" grpId="0" nodeType="clickEffect">
                                  <p:stCondLst>
                                    <p:cond delay="0"/>
                                  </p:stCondLst>
                                  <p:childTnLst>
                                    <p:set>
                                      <p:cBhvr>
                                        <p:cTn id="45" dur="1" fill="hold">
                                          <p:stCondLst>
                                            <p:cond delay="0"/>
                                          </p:stCondLst>
                                        </p:cTn>
                                        <p:tgtEl>
                                          <p:spTgt spid="3">
                                            <p:txEl>
                                              <p:pRg st="7" end="7"/>
                                            </p:txEl>
                                          </p:spTgt>
                                        </p:tgtEl>
                                        <p:attrNameLst>
                                          <p:attrName>style.visibility</p:attrName>
                                        </p:attrNameLst>
                                      </p:cBhvr>
                                      <p:to>
                                        <p:strVal val="visible"/>
                                      </p:to>
                                    </p:set>
                                    <p:animEffect transition="in" filter="blinds(horizontal)">
                                      <p:cBhvr>
                                        <p:cTn id="4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7" fill="hold" display="0">
                  <p:stCondLst>
                    <p:cond delay="indefinite"/>
                  </p:stCondLst>
                </p:cTn>
                <p:tgtEl>
                  <p:spTgt spid="4"/>
                </p:tgtEl>
              </p:cMediaNode>
            </p:video>
            <p:seq concurrent="1" nextAc="seek">
              <p:cTn id="48" restart="whenNotActive" fill="hold" evtFilter="cancelBubble" nodeType="interactiveSeq">
                <p:stCondLst>
                  <p:cond evt="onClick" delay="0">
                    <p:tgtEl>
                      <p:spTgt spid="4"/>
                    </p:tgtEl>
                  </p:cond>
                </p:stCondLst>
                <p:endSync evt="end" delay="0">
                  <p:rtn val="all"/>
                </p:endSync>
                <p:childTnLst>
                  <p:par>
                    <p:cTn id="49" fill="hold">
                      <p:stCondLst>
                        <p:cond delay="0"/>
                      </p:stCondLst>
                      <p:childTnLst>
                        <p:par>
                          <p:cTn id="50" fill="hold">
                            <p:stCondLst>
                              <p:cond delay="0"/>
                            </p:stCondLst>
                            <p:childTnLst>
                              <p:par>
                                <p:cTn id="51" presetID="2" presetClass="mediacall" presetSubtype="0" fill="hold" nodeType="clickEffect">
                                  <p:stCondLst>
                                    <p:cond delay="0"/>
                                  </p:stCondLst>
                                  <p:childTnLst>
                                    <p:cmd type="call" cmd="togglePause">
                                      <p:cBhvr>
                                        <p:cTn id="52"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8F854-2FF9-7F41-AA17-D3CEDC419864}"/>
              </a:ext>
            </a:extLst>
          </p:cNvPr>
          <p:cNvSpPr>
            <a:spLocks noGrp="1"/>
          </p:cNvSpPr>
          <p:nvPr>
            <p:ph type="title"/>
          </p:nvPr>
        </p:nvSpPr>
        <p:spPr>
          <a:xfrm>
            <a:off x="565067" y="106878"/>
            <a:ext cx="10515600" cy="771897"/>
          </a:xfrm>
        </p:spPr>
        <p:txBody>
          <a:bodyPr>
            <a:normAutofit/>
          </a:bodyPr>
          <a:lstStyle/>
          <a:p>
            <a:pPr algn="ctr"/>
            <a:r>
              <a:rPr lang="en-US" b="1" u="sng" dirty="0"/>
              <a:t>Hardware block diagram</a:t>
            </a:r>
          </a:p>
        </p:txBody>
      </p:sp>
      <p:pic>
        <p:nvPicPr>
          <p:cNvPr id="5" name="Content Placeholder 4">
            <a:extLst>
              <a:ext uri="{FF2B5EF4-FFF2-40B4-BE49-F238E27FC236}">
                <a16:creationId xmlns:a16="http://schemas.microsoft.com/office/drawing/2014/main" id="{0FB10C8C-5AE9-474D-848F-B2986855B0E7}"/>
              </a:ext>
            </a:extLst>
          </p:cNvPr>
          <p:cNvPicPr>
            <a:picLocks noGrp="1" noChangeAspect="1"/>
          </p:cNvPicPr>
          <p:nvPr>
            <p:ph idx="1"/>
          </p:nvPr>
        </p:nvPicPr>
        <p:blipFill>
          <a:blip r:embed="rId2">
            <a:clrChange>
              <a:clrFrom>
                <a:srgbClr val="FFFFFF"/>
              </a:clrFrom>
              <a:clrTo>
                <a:srgbClr val="FFFFFF">
                  <a:alpha val="0"/>
                </a:srgbClr>
              </a:clrTo>
            </a:clrChange>
          </a:blip>
          <a:stretch>
            <a:fillRect/>
          </a:stretch>
        </p:blipFill>
        <p:spPr>
          <a:xfrm>
            <a:off x="2066307" y="1187532"/>
            <a:ext cx="7813963" cy="5563590"/>
          </a:xfrm>
        </p:spPr>
      </p:pic>
    </p:spTree>
    <p:extLst>
      <p:ext uri="{BB962C8B-B14F-4D97-AF65-F5344CB8AC3E}">
        <p14:creationId xmlns:p14="http://schemas.microsoft.com/office/powerpoint/2010/main" val="657186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79964-0963-D149-A669-F12DFEA53EBD}"/>
              </a:ext>
            </a:extLst>
          </p:cNvPr>
          <p:cNvSpPr>
            <a:spLocks noGrp="1"/>
          </p:cNvSpPr>
          <p:nvPr>
            <p:ph type="title"/>
          </p:nvPr>
        </p:nvSpPr>
        <p:spPr>
          <a:xfrm>
            <a:off x="75210" y="95003"/>
            <a:ext cx="10232572" cy="771896"/>
          </a:xfrm>
        </p:spPr>
        <p:txBody>
          <a:bodyPr>
            <a:normAutofit/>
          </a:bodyPr>
          <a:lstStyle/>
          <a:p>
            <a:pPr algn="ctr"/>
            <a:r>
              <a:rPr lang="en-US" b="1" u="sng" dirty="0"/>
              <a:t>Circuit diagram</a:t>
            </a:r>
          </a:p>
        </p:txBody>
      </p:sp>
      <p:pic>
        <p:nvPicPr>
          <p:cNvPr id="5" name="Content Placeholder 4">
            <a:extLst>
              <a:ext uri="{FF2B5EF4-FFF2-40B4-BE49-F238E27FC236}">
                <a16:creationId xmlns:a16="http://schemas.microsoft.com/office/drawing/2014/main" id="{2CB34F1E-905E-F446-85FB-F81E68D8CB36}"/>
              </a:ext>
            </a:extLst>
          </p:cNvPr>
          <p:cNvPicPr>
            <a:picLocks noGrp="1" noChangeAspect="1"/>
          </p:cNvPicPr>
          <p:nvPr>
            <p:ph idx="1"/>
          </p:nvPr>
        </p:nvPicPr>
        <p:blipFill>
          <a:blip r:embed="rId2"/>
          <a:stretch>
            <a:fillRect/>
          </a:stretch>
        </p:blipFill>
        <p:spPr>
          <a:xfrm>
            <a:off x="1852550" y="1231857"/>
            <a:ext cx="8657111" cy="5311445"/>
          </a:xfrm>
        </p:spPr>
      </p:pic>
    </p:spTree>
    <p:extLst>
      <p:ext uri="{BB962C8B-B14F-4D97-AF65-F5344CB8AC3E}">
        <p14:creationId xmlns:p14="http://schemas.microsoft.com/office/powerpoint/2010/main" val="3554375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5C82039-52BD-EE47-BB30-9BF4108A0C9A}"/>
              </a:ext>
            </a:extLst>
          </p:cNvPr>
          <p:cNvPicPr>
            <a:picLocks noChangeAspect="1"/>
          </p:cNvPicPr>
          <p:nvPr/>
        </p:nvPicPr>
        <p:blipFill>
          <a:blip r:embed="rId2"/>
          <a:stretch>
            <a:fillRect/>
          </a:stretch>
        </p:blipFill>
        <p:spPr>
          <a:xfrm>
            <a:off x="1710047" y="1053443"/>
            <a:ext cx="9630888" cy="5679866"/>
          </a:xfrm>
          <a:prstGeom prst="rect">
            <a:avLst/>
          </a:prstGeom>
        </p:spPr>
      </p:pic>
    </p:spTree>
    <p:extLst>
      <p:ext uri="{BB962C8B-B14F-4D97-AF65-F5344CB8AC3E}">
        <p14:creationId xmlns:p14="http://schemas.microsoft.com/office/powerpoint/2010/main" val="3653755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{E3196D07-429D-AC40-8A29-7ED4A75D2B05}tf10001063</Template>
  <TotalTime>575</TotalTime>
  <Words>909</Words>
  <Application>Microsoft Macintosh PowerPoint</Application>
  <PresentationFormat>Widescreen</PresentationFormat>
  <Paragraphs>123</Paragraphs>
  <Slides>18</Slides>
  <Notes>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Times New Roman</vt:lpstr>
      <vt:lpstr>Office Theme</vt:lpstr>
      <vt:lpstr>PowerPoint Presentation</vt:lpstr>
      <vt:lpstr>Contents</vt:lpstr>
      <vt:lpstr>Introduction</vt:lpstr>
      <vt:lpstr>Literature review</vt:lpstr>
      <vt:lpstr>Literature review</vt:lpstr>
      <vt:lpstr>Features of system</vt:lpstr>
      <vt:lpstr>Hardware block diagram</vt:lpstr>
      <vt:lpstr>Circuit diagram</vt:lpstr>
      <vt:lpstr>PowerPoint Presentation</vt:lpstr>
      <vt:lpstr>Flowchart</vt:lpstr>
      <vt:lpstr>Specification</vt:lpstr>
      <vt:lpstr>Advantages</vt:lpstr>
      <vt:lpstr>Gantt Chart</vt:lpstr>
      <vt:lpstr>Cost Estimation</vt:lpstr>
      <vt:lpstr>Reference</vt:lpstr>
      <vt:lpstr>PowerPoint Presentation</vt:lpstr>
      <vt:lpstr>Reference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TRUPTI  BALKRISHNA DEORE BALKRISHNA DEORE</dc:creator>
  <cp:lastModifiedBy>TRUPTI  BALKRISHNA DEORE BALKRISHNA DEORE</cp:lastModifiedBy>
  <cp:revision>37</cp:revision>
  <dcterms:created xsi:type="dcterms:W3CDTF">2021-04-07T07:20:26Z</dcterms:created>
  <dcterms:modified xsi:type="dcterms:W3CDTF">2021-06-03T09:25:25Z</dcterms:modified>
</cp:coreProperties>
</file>

<file path=docProps/thumbnail.jpeg>
</file>